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ppt/tags/tag32.xml" ContentType="application/vnd.openxmlformats-officedocument.presentationml.tags+xml"/>
  <Override PartName="/ppt/notesSlides/notesSlide30.xml" ContentType="application/vnd.openxmlformats-officedocument.presentationml.notesSlide+xml"/>
  <Override PartName="/ppt/tags/tag33.xml" ContentType="application/vnd.openxmlformats-officedocument.presentationml.tags+xml"/>
  <Override PartName="/ppt/notesSlides/notesSlide31.xml" ContentType="application/vnd.openxmlformats-officedocument.presentationml.notesSlide+xml"/>
  <Override PartName="/ppt/tags/tag34.xml" ContentType="application/vnd.openxmlformats-officedocument.presentationml.tags+xml"/>
  <Override PartName="/ppt/notesSlides/notesSlide32.xml" ContentType="application/vnd.openxmlformats-officedocument.presentationml.notesSlide+xml"/>
  <Override PartName="/ppt/tags/tag35.xml" ContentType="application/vnd.openxmlformats-officedocument.presentationml.tags+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79" r:id="rId2"/>
    <p:sldId id="459" r:id="rId3"/>
    <p:sldId id="369" r:id="rId4"/>
    <p:sldId id="454" r:id="rId5"/>
    <p:sldId id="455" r:id="rId6"/>
    <p:sldId id="371" r:id="rId7"/>
    <p:sldId id="461" r:id="rId8"/>
    <p:sldId id="462" r:id="rId9"/>
    <p:sldId id="403" r:id="rId10"/>
    <p:sldId id="399" r:id="rId11"/>
    <p:sldId id="524" r:id="rId12"/>
    <p:sldId id="457" r:id="rId13"/>
    <p:sldId id="414" r:id="rId14"/>
    <p:sldId id="415" r:id="rId15"/>
    <p:sldId id="431" r:id="rId16"/>
    <p:sldId id="419" r:id="rId17"/>
    <p:sldId id="451" r:id="rId18"/>
    <p:sldId id="427" r:id="rId19"/>
    <p:sldId id="452" r:id="rId20"/>
    <p:sldId id="458" r:id="rId21"/>
    <p:sldId id="269" r:id="rId22"/>
    <p:sldId id="270" r:id="rId23"/>
    <p:sldId id="435" r:id="rId24"/>
    <p:sldId id="436" r:id="rId25"/>
    <p:sldId id="437" r:id="rId26"/>
    <p:sldId id="271" r:id="rId27"/>
    <p:sldId id="389" r:id="rId28"/>
    <p:sldId id="441" r:id="rId29"/>
    <p:sldId id="391" r:id="rId30"/>
    <p:sldId id="393" r:id="rId31"/>
    <p:sldId id="466" r:id="rId32"/>
    <p:sldId id="468" r:id="rId33"/>
    <p:sldId id="472" r:id="rId34"/>
  </p:sldIdLst>
  <p:sldSz cx="9144000" cy="6858000" type="screen4x3"/>
  <p:notesSz cx="6858000" cy="9144000"/>
  <p:custDataLst>
    <p:tags r:id="rId36"/>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916" userDrawn="1">
          <p15:clr>
            <a:srgbClr val="A4A3A4"/>
          </p15:clr>
        </p15:guide>
        <p15:guide id="2" pos="3072" userDrawn="1">
          <p15:clr>
            <a:srgbClr val="A4A3A4"/>
          </p15:clr>
        </p15:guide>
        <p15:guide id="3" orient="horz" pos="3304" userDrawn="1">
          <p15:clr>
            <a:srgbClr val="A4A3A4"/>
          </p15:clr>
        </p15:guide>
        <p15:guide id="4" orient="horz" pos="3389">
          <p15:clr>
            <a:srgbClr val="A4A3A4"/>
          </p15:clr>
        </p15:guide>
        <p15:guide id="5" orient="horz" pos="4026">
          <p15:clr>
            <a:srgbClr val="A4A3A4"/>
          </p15:clr>
        </p15:guide>
        <p15:guide id="6" orient="horz" pos="2843">
          <p15:clr>
            <a:srgbClr val="A4A3A4"/>
          </p15:clr>
        </p15:guide>
        <p15:guide id="7" pos="137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charita Mandal" initials="SM" lastIdx="6" clrIdx="0">
    <p:extLst/>
  </p:cmAuthor>
  <p:cmAuthor id="2" name="Vincent Moraes" initials="VM" lastIdx="14" clrIdx="1"/>
  <p:cmAuthor id="3" name="Helena" initials="H" lastIdx="59"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FFFAB0"/>
    <a:srgbClr val="F79646"/>
    <a:srgbClr val="0072A2"/>
    <a:srgbClr val="D7E4BD"/>
    <a:srgbClr val="0070C0"/>
    <a:srgbClr val="FFFFCC"/>
    <a:srgbClr val="F2F2F2"/>
    <a:srgbClr val="005392"/>
    <a:srgbClr val="FDEA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71" autoAdjust="0"/>
    <p:restoredTop sz="84060" autoAdjust="0"/>
  </p:normalViewPr>
  <p:slideViewPr>
    <p:cSldViewPr snapToObjects="1">
      <p:cViewPr varScale="1">
        <p:scale>
          <a:sx n="61" d="100"/>
          <a:sy n="61" d="100"/>
        </p:scale>
        <p:origin x="1470" y="78"/>
      </p:cViewPr>
      <p:guideLst>
        <p:guide orient="horz" pos="2916"/>
        <p:guide pos="3072"/>
        <p:guide orient="horz" pos="3304"/>
        <p:guide orient="horz" pos="3389"/>
        <p:guide orient="horz" pos="4026"/>
        <p:guide orient="horz" pos="2843"/>
        <p:guide pos="137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0" d="100"/>
        <a:sy n="120" d="100"/>
      </p:scale>
      <p:origin x="0" y="-22374"/>
    </p:cViewPr>
  </p:sorterViewPr>
  <p:notesViewPr>
    <p:cSldViewPr snapToObjects="1">
      <p:cViewPr>
        <p:scale>
          <a:sx n="254" d="100"/>
          <a:sy n="254" d="100"/>
        </p:scale>
        <p:origin x="392" y="6984"/>
      </p:cViewPr>
      <p:guideLst>
        <p:guide orient="horz" pos="2880"/>
        <p:guide pos="2160"/>
      </p:guideLst>
    </p:cSldViewPr>
  </p:notesViewPr>
  <p:gridSpacing cx="72237" cy="72237"/>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0D1F65-E51E-49D4-A25F-403EBA377FCC}" type="doc">
      <dgm:prSet loTypeId="urn:microsoft.com/office/officeart/2005/8/layout/arrow3" loCatId="relationship" qsTypeId="urn:microsoft.com/office/officeart/2005/8/quickstyle/3d3" qsCatId="3D" csTypeId="urn:microsoft.com/office/officeart/2005/8/colors/accent5_4" csCatId="accent5" phldr="1"/>
      <dgm:spPr/>
      <dgm:t>
        <a:bodyPr/>
        <a:lstStyle/>
        <a:p>
          <a:endParaRPr lang="en-US"/>
        </a:p>
      </dgm:t>
    </dgm:pt>
    <dgm:pt modelId="{66534228-FAA9-4B54-8308-53397617E4CA}">
      <dgm:prSet phldrT="[Text]" custT="1"/>
      <dgm:spPr/>
      <dgm:t>
        <a:bodyPr/>
        <a:lstStyle/>
        <a:p>
          <a:r>
            <a:rPr lang="en-US" sz="2400" smtClean="0"/>
            <a:t> </a:t>
          </a:r>
          <a:endParaRPr lang="en-US" sz="2400" dirty="0"/>
        </a:p>
      </dgm:t>
    </dgm:pt>
    <dgm:pt modelId="{81EB74DE-0A8D-4FAD-9190-63630F1EEB3B}" type="sibTrans" cxnId="{B0D5FAF9-D92A-4A01-8A97-1A5FF05DABBF}">
      <dgm:prSet/>
      <dgm:spPr/>
      <dgm:t>
        <a:bodyPr/>
        <a:lstStyle/>
        <a:p>
          <a:endParaRPr lang="en-US"/>
        </a:p>
      </dgm:t>
    </dgm:pt>
    <dgm:pt modelId="{DA40F710-BAF9-4649-8031-FC45F71E1A62}" type="parTrans" cxnId="{B0D5FAF9-D92A-4A01-8A97-1A5FF05DABBF}">
      <dgm:prSet/>
      <dgm:spPr/>
      <dgm:t>
        <a:bodyPr/>
        <a:lstStyle/>
        <a:p>
          <a:endParaRPr lang="en-US"/>
        </a:p>
      </dgm:t>
    </dgm:pt>
    <dgm:pt modelId="{E1E9D335-CCF6-456D-B11A-2DEF759CDDAE}">
      <dgm:prSet phldrT="[Text]" custT="1"/>
      <dgm:spPr/>
      <dgm:t>
        <a:bodyPr/>
        <a:lstStyle/>
        <a:p>
          <a:r>
            <a:rPr lang="en-US" sz="2400" smtClean="0"/>
            <a:t> </a:t>
          </a:r>
          <a:endParaRPr lang="en-US" sz="2400" dirty="0"/>
        </a:p>
      </dgm:t>
    </dgm:pt>
    <dgm:pt modelId="{E8E311C3-27B8-4597-BDF0-8133B1DECD98}" type="sibTrans" cxnId="{D0E5CCDF-C57D-46CF-8145-9F91A3234111}">
      <dgm:prSet/>
      <dgm:spPr/>
      <dgm:t>
        <a:bodyPr/>
        <a:lstStyle/>
        <a:p>
          <a:endParaRPr lang="en-US"/>
        </a:p>
      </dgm:t>
    </dgm:pt>
    <dgm:pt modelId="{4576ED06-D0D4-4B4B-AD88-B9B933BC243B}" type="parTrans" cxnId="{D0E5CCDF-C57D-46CF-8145-9F91A3234111}">
      <dgm:prSet/>
      <dgm:spPr/>
      <dgm:t>
        <a:bodyPr/>
        <a:lstStyle/>
        <a:p>
          <a:endParaRPr lang="en-US"/>
        </a:p>
      </dgm:t>
    </dgm:pt>
    <dgm:pt modelId="{082A6A14-AD96-45DA-BF45-334224A95C10}" type="pres">
      <dgm:prSet presAssocID="{D60D1F65-E51E-49D4-A25F-403EBA377FCC}" presName="compositeShape" presStyleCnt="0">
        <dgm:presLayoutVars>
          <dgm:chMax val="2"/>
          <dgm:dir/>
          <dgm:resizeHandles val="exact"/>
        </dgm:presLayoutVars>
      </dgm:prSet>
      <dgm:spPr/>
      <dgm:t>
        <a:bodyPr/>
        <a:lstStyle/>
        <a:p>
          <a:endParaRPr lang="en-US"/>
        </a:p>
      </dgm:t>
    </dgm:pt>
    <dgm:pt modelId="{C04E072C-5D4D-4C7B-97EE-CC4DBDFF3ABB}" type="pres">
      <dgm:prSet presAssocID="{D60D1F65-E51E-49D4-A25F-403EBA377FCC}" presName="divider" presStyleLbl="fgShp" presStyleIdx="0" presStyleCnt="1" custScaleY="179197" custLinFactNeighborY="0"/>
      <dgm:spPr/>
    </dgm:pt>
    <dgm:pt modelId="{60BF5BD4-8FD9-4EEF-A316-CC4B7B677D48}" type="pres">
      <dgm:prSet presAssocID="{66534228-FAA9-4B54-8308-53397617E4CA}" presName="downArrow" presStyleLbl="node1" presStyleIdx="0" presStyleCnt="2"/>
      <dgm:spPr>
        <a:solidFill>
          <a:srgbClr val="0072A2"/>
        </a:solidFill>
      </dgm:spPr>
    </dgm:pt>
    <dgm:pt modelId="{6007BE1E-8042-44B3-AB1B-F5F6F7539646}" type="pres">
      <dgm:prSet presAssocID="{66534228-FAA9-4B54-8308-53397617E4CA}" presName="downArrowText" presStyleLbl="revTx" presStyleIdx="0" presStyleCnt="2" custScaleX="172247">
        <dgm:presLayoutVars>
          <dgm:bulletEnabled val="1"/>
        </dgm:presLayoutVars>
      </dgm:prSet>
      <dgm:spPr/>
      <dgm:t>
        <a:bodyPr/>
        <a:lstStyle/>
        <a:p>
          <a:endParaRPr lang="en-US"/>
        </a:p>
      </dgm:t>
    </dgm:pt>
    <dgm:pt modelId="{EC98E6BE-BB73-4389-8B31-CBCFF1468E6C}" type="pres">
      <dgm:prSet presAssocID="{E1E9D335-CCF6-456D-B11A-2DEF759CDDAE}" presName="upArrow" presStyleLbl="node1" presStyleIdx="1" presStyleCnt="2"/>
      <dgm:spPr>
        <a:solidFill>
          <a:srgbClr val="96DAEA"/>
        </a:solidFill>
      </dgm:spPr>
    </dgm:pt>
    <dgm:pt modelId="{01CF678B-1138-4A70-8DF7-63CC3FD47161}" type="pres">
      <dgm:prSet presAssocID="{E1E9D335-CCF6-456D-B11A-2DEF759CDDAE}" presName="upArrowText" presStyleLbl="revTx" presStyleIdx="1" presStyleCnt="2" custScaleX="156517">
        <dgm:presLayoutVars>
          <dgm:bulletEnabled val="1"/>
        </dgm:presLayoutVars>
      </dgm:prSet>
      <dgm:spPr/>
      <dgm:t>
        <a:bodyPr/>
        <a:lstStyle/>
        <a:p>
          <a:endParaRPr lang="en-US"/>
        </a:p>
      </dgm:t>
    </dgm:pt>
  </dgm:ptLst>
  <dgm:cxnLst>
    <dgm:cxn modelId="{502E131B-7EE4-4BA3-B916-E68D2E5B3270}" type="presOf" srcId="{D60D1F65-E51E-49D4-A25F-403EBA377FCC}" destId="{082A6A14-AD96-45DA-BF45-334224A95C10}" srcOrd="0" destOrd="0" presId="urn:microsoft.com/office/officeart/2005/8/layout/arrow3"/>
    <dgm:cxn modelId="{B0D5FAF9-D92A-4A01-8A97-1A5FF05DABBF}" srcId="{D60D1F65-E51E-49D4-A25F-403EBA377FCC}" destId="{66534228-FAA9-4B54-8308-53397617E4CA}" srcOrd="0" destOrd="0" parTransId="{DA40F710-BAF9-4649-8031-FC45F71E1A62}" sibTransId="{81EB74DE-0A8D-4FAD-9190-63630F1EEB3B}"/>
    <dgm:cxn modelId="{D0E5CCDF-C57D-46CF-8145-9F91A3234111}" srcId="{D60D1F65-E51E-49D4-A25F-403EBA377FCC}" destId="{E1E9D335-CCF6-456D-B11A-2DEF759CDDAE}" srcOrd="1" destOrd="0" parTransId="{4576ED06-D0D4-4B4B-AD88-B9B933BC243B}" sibTransId="{E8E311C3-27B8-4597-BDF0-8133B1DECD98}"/>
    <dgm:cxn modelId="{2E921AF9-194F-475B-A7A6-1565F27939D6}" type="presOf" srcId="{66534228-FAA9-4B54-8308-53397617E4CA}" destId="{6007BE1E-8042-44B3-AB1B-F5F6F7539646}" srcOrd="0" destOrd="0" presId="urn:microsoft.com/office/officeart/2005/8/layout/arrow3"/>
    <dgm:cxn modelId="{1F41C62E-5587-42FE-A986-87CA4C1FC148}" type="presOf" srcId="{E1E9D335-CCF6-456D-B11A-2DEF759CDDAE}" destId="{01CF678B-1138-4A70-8DF7-63CC3FD47161}" srcOrd="0" destOrd="0" presId="urn:microsoft.com/office/officeart/2005/8/layout/arrow3"/>
    <dgm:cxn modelId="{E06F7514-A02C-4AA5-A46D-864E07CDA950}" type="presParOf" srcId="{082A6A14-AD96-45DA-BF45-334224A95C10}" destId="{C04E072C-5D4D-4C7B-97EE-CC4DBDFF3ABB}" srcOrd="0" destOrd="0" presId="urn:microsoft.com/office/officeart/2005/8/layout/arrow3"/>
    <dgm:cxn modelId="{8A70B9DF-9526-431E-8CC3-37FB0B32F593}" type="presParOf" srcId="{082A6A14-AD96-45DA-BF45-334224A95C10}" destId="{60BF5BD4-8FD9-4EEF-A316-CC4B7B677D48}" srcOrd="1" destOrd="0" presId="urn:microsoft.com/office/officeart/2005/8/layout/arrow3"/>
    <dgm:cxn modelId="{D65C1C43-9BBA-4542-9D35-1BF93DAD2644}" type="presParOf" srcId="{082A6A14-AD96-45DA-BF45-334224A95C10}" destId="{6007BE1E-8042-44B3-AB1B-F5F6F7539646}" srcOrd="2" destOrd="0" presId="urn:microsoft.com/office/officeart/2005/8/layout/arrow3"/>
    <dgm:cxn modelId="{8025A249-733D-41B9-B7CC-BC51DC349F70}" type="presParOf" srcId="{082A6A14-AD96-45DA-BF45-334224A95C10}" destId="{EC98E6BE-BB73-4389-8B31-CBCFF1468E6C}" srcOrd="3" destOrd="0" presId="urn:microsoft.com/office/officeart/2005/8/layout/arrow3"/>
    <dgm:cxn modelId="{1B6817FB-C959-4E10-AE33-3EC0332B026A}" type="presParOf" srcId="{082A6A14-AD96-45DA-BF45-334224A95C10}" destId="{01CF678B-1138-4A70-8DF7-63CC3FD47161}" srcOrd="4" destOrd="0" presId="urn:microsoft.com/office/officeart/2005/8/layout/arrow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4E072C-5D4D-4C7B-97EE-CC4DBDFF3ABB}">
      <dsp:nvSpPr>
        <dsp:cNvPr id="0" name=""/>
        <dsp:cNvSpPr/>
      </dsp:nvSpPr>
      <dsp:spPr>
        <a:xfrm rot="21300000">
          <a:off x="50948" y="657338"/>
          <a:ext cx="6196767" cy="1439693"/>
        </a:xfrm>
        <a:prstGeom prst="mathMinus">
          <a:avLst/>
        </a:prstGeom>
        <a:solidFill>
          <a:schemeClr val="accent5">
            <a:tint val="55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60BF5BD4-8FD9-4EEF-A316-CC4B7B677D48}">
      <dsp:nvSpPr>
        <dsp:cNvPr id="0" name=""/>
        <dsp:cNvSpPr/>
      </dsp:nvSpPr>
      <dsp:spPr>
        <a:xfrm>
          <a:off x="755839" y="137718"/>
          <a:ext cx="1889599" cy="1101748"/>
        </a:xfrm>
        <a:prstGeom prst="downArrow">
          <a:avLst/>
        </a:prstGeom>
        <a:solidFill>
          <a:srgbClr val="0072A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6007BE1E-8042-44B3-AB1B-F5F6F7539646}">
      <dsp:nvSpPr>
        <dsp:cNvPr id="0" name=""/>
        <dsp:cNvSpPr/>
      </dsp:nvSpPr>
      <dsp:spPr>
        <a:xfrm>
          <a:off x="2610197" y="0"/>
          <a:ext cx="3471763" cy="1156835"/>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smtClean="0"/>
            <a:t> </a:t>
          </a:r>
          <a:endParaRPr lang="en-US" sz="2400" kern="1200" dirty="0"/>
        </a:p>
      </dsp:txBody>
      <dsp:txXfrm>
        <a:off x="2610197" y="0"/>
        <a:ext cx="3471763" cy="1156835"/>
      </dsp:txXfrm>
    </dsp:sp>
    <dsp:sp modelId="{EC98E6BE-BB73-4389-8B31-CBCFF1468E6C}">
      <dsp:nvSpPr>
        <dsp:cNvPr id="0" name=""/>
        <dsp:cNvSpPr/>
      </dsp:nvSpPr>
      <dsp:spPr>
        <a:xfrm>
          <a:off x="3653225" y="1514903"/>
          <a:ext cx="1889599" cy="1101748"/>
        </a:xfrm>
        <a:prstGeom prst="upArrow">
          <a:avLst/>
        </a:prstGeom>
        <a:solidFill>
          <a:srgbClr val="96DAEA"/>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1CF678B-1138-4A70-8DF7-63CC3FD47161}">
      <dsp:nvSpPr>
        <dsp:cNvPr id="0" name=""/>
        <dsp:cNvSpPr/>
      </dsp:nvSpPr>
      <dsp:spPr>
        <a:xfrm>
          <a:off x="375229" y="1597534"/>
          <a:ext cx="3154714" cy="1156835"/>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smtClean="0"/>
            <a:t> </a:t>
          </a:r>
          <a:endParaRPr lang="en-US" sz="2400" kern="1200" dirty="0"/>
        </a:p>
      </dsp:txBody>
      <dsp:txXfrm>
        <a:off x="375229" y="1597534"/>
        <a:ext cx="3154714" cy="1156835"/>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IN"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79E83DAC-D1A4-4B5F-BCE4-C97B764A1B83}" type="datetimeFigureOut">
              <a:rPr lang="en-IN"/>
              <a:pPr>
                <a:defRPr/>
              </a:pPr>
              <a:t>12-09-2019</a:t>
            </a:fld>
            <a:endParaRPr lang="en-IN"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IN"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IN"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IN"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7CB2D331-82EA-48E0-910E-15F90698289F}" type="slidenum">
              <a:rPr lang="en-IN"/>
              <a:pPr>
                <a:defRPr/>
              </a:pPr>
              <a:t>‹#›</a:t>
            </a:fld>
            <a:endParaRPr lang="en-IN" dirty="0"/>
          </a:p>
        </p:txBody>
      </p:sp>
    </p:spTree>
    <p:extLst>
      <p:ext uri="{BB962C8B-B14F-4D97-AF65-F5344CB8AC3E}">
        <p14:creationId xmlns:p14="http://schemas.microsoft.com/office/powerpoint/2010/main" val="203304085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US" sz="1200" b="0" i="0" u="none" strike="noStrike" kern="1200" baseline="0" dirty="0">
                <a:solidFill>
                  <a:schemeClr val="tx1"/>
                </a:solidFill>
                <a:latin typeface="+mn-lt"/>
                <a:ea typeface="+mn-ea"/>
                <a:cs typeface="+mn-cs"/>
              </a:rPr>
              <a:t>A company must raise funds to finance its operations and often the expansion of those operations. Presumably, at least some of the necessary funding can be provided by the company’s own operations, though some funds must be provided by external sources. Ordinarily, external financing includes some combination of equity and debt funding. We explore debt financing first.</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Realize, though, that the mirror image of a liability is an asset (bonds payable/investment in bonds, note payable/note receivable, etc.). So as we discuss accounting for debts from the viewpoint of the issuers of the debt instruments (borrowers), we also will take the opportunity to see how the lender deals with the corresponding asset. Studying the two sides of the same transaction in tandem will emphasize their inherent similarities. </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Also, as a general rule, long-term liabilities are reported at their present values. The present value of a liability is the present value of its related cash flows (principal and/or interest payments), discounted at the effective rate of interest at issuance.</a:t>
            </a:r>
            <a:endParaRPr lang="en-US" baseline="0" dirty="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A0773F0-8481-4117-9EE2-632B30AC2177}" type="slidenum">
              <a:rPr lang="en-IN">
                <a:cs typeface="Arial" charset="0"/>
              </a:rPr>
              <a:pPr fontAlgn="base">
                <a:spcBef>
                  <a:spcPct val="0"/>
                </a:spcBef>
                <a:spcAft>
                  <a:spcPct val="0"/>
                </a:spcAft>
              </a:pPr>
              <a:t>1</a:t>
            </a:fld>
            <a:endParaRPr lang="en-IN" dirty="0">
              <a:cs typeface="Arial" charset="0"/>
            </a:endParaRPr>
          </a:p>
        </p:txBody>
      </p:sp>
    </p:spTree>
    <p:extLst>
      <p:ext uri="{BB962C8B-B14F-4D97-AF65-F5344CB8AC3E}">
        <p14:creationId xmlns:p14="http://schemas.microsoft.com/office/powerpoint/2010/main" val="2532480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US" sz="1200" b="0" i="0" u="none" strike="noStrike" kern="1200" baseline="0" dirty="0">
                <a:solidFill>
                  <a:schemeClr val="tx1"/>
                </a:solidFill>
                <a:latin typeface="+mn-lt"/>
                <a:ea typeface="+mn-ea"/>
                <a:cs typeface="+mn-cs"/>
              </a:rPr>
              <a:t>Interest accrues on an outstanding debt at a constant percentage of the debt each period. Of course, under the concept of accrual accounting, the periodic effective interest is not affected by the time at which the cash interest actually is paid. Recording interest each period as the </a:t>
            </a:r>
            <a:r>
              <a:rPr lang="en-US" sz="1200" b="0" i="1" u="none" strike="noStrike" kern="1200" baseline="0" dirty="0">
                <a:solidFill>
                  <a:schemeClr val="tx1"/>
                </a:solidFill>
                <a:latin typeface="+mn-lt"/>
                <a:ea typeface="+mn-ea"/>
                <a:cs typeface="+mn-cs"/>
              </a:rPr>
              <a:t>effective market rate of interest multiplied by the outstanding balance of the debt </a:t>
            </a:r>
            <a:r>
              <a:rPr lang="en-US" sz="1200" b="0" i="0" u="none" strike="noStrike" kern="1200" baseline="0" dirty="0">
                <a:solidFill>
                  <a:schemeClr val="tx1"/>
                </a:solidFill>
                <a:latin typeface="+mn-lt"/>
                <a:ea typeface="+mn-ea"/>
                <a:cs typeface="+mn-cs"/>
              </a:rPr>
              <a:t>(during the interest period) is referred to as the </a:t>
            </a:r>
            <a:r>
              <a:rPr lang="en-US" sz="1200" b="1" i="0" u="none" strike="noStrike" kern="1200" baseline="0" dirty="0">
                <a:solidFill>
                  <a:schemeClr val="tx1"/>
                </a:solidFill>
                <a:latin typeface="+mn-lt"/>
                <a:ea typeface="+mn-ea"/>
                <a:cs typeface="+mn-cs"/>
              </a:rPr>
              <a:t>effective interest method</a:t>
            </a:r>
            <a:r>
              <a:rPr lang="en-US" sz="1200" b="0" i="0" u="none" strike="noStrike" kern="1200" baseline="0" dirty="0">
                <a:solidFill>
                  <a:schemeClr val="tx1"/>
                </a:solidFill>
                <a:latin typeface="+mn-lt"/>
                <a:ea typeface="+mn-ea"/>
                <a:cs typeface="+mn-cs"/>
              </a:rPr>
              <a:t>. </a:t>
            </a:r>
            <a:r>
              <a:rPr lang="en-IN" sz="1200" b="0" i="0" u="none" strike="noStrike" kern="1200" baseline="0" dirty="0">
                <a:solidFill>
                  <a:schemeClr val="tx1"/>
                </a:solidFill>
                <a:latin typeface="+mn-lt"/>
                <a:ea typeface="+mn-ea"/>
                <a:cs typeface="+mn-cs"/>
              </a:rPr>
              <a:t>Although giving this a label—the effective interest method—implies some specialized procedure, this simply is an application of the accrual concept, consistent with accruing all expenses as they </a:t>
            </a:r>
            <a:r>
              <a:rPr lang="en-US" sz="1200" b="0" i="0" u="none" strike="noStrike" kern="1200" baseline="0" dirty="0">
                <a:solidFill>
                  <a:schemeClr val="tx1"/>
                </a:solidFill>
                <a:latin typeface="+mn-lt"/>
                <a:ea typeface="+mn-ea"/>
                <a:cs typeface="+mn-cs"/>
              </a:rPr>
              <a:t>are incurred.</a:t>
            </a:r>
          </a:p>
          <a:p>
            <a:pPr>
              <a:spcBef>
                <a:spcPts val="0"/>
              </a:spcBef>
            </a:pPr>
            <a:endParaRPr lang="en-IN" sz="1200" b="0" i="0" u="none" strike="noStrike" kern="1200" baseline="0" dirty="0">
              <a:solidFill>
                <a:schemeClr val="tx1"/>
              </a:solidFill>
              <a:latin typeface="+mn-lt"/>
              <a:ea typeface="+mn-ea"/>
              <a:cs typeface="+mn-cs"/>
            </a:endParaRPr>
          </a:p>
          <a:p>
            <a:pPr>
              <a:spcBef>
                <a:spcPts val="0"/>
              </a:spcBef>
            </a:pPr>
            <a:r>
              <a:rPr lang="en-IN" sz="1200" b="0" i="0" u="none" strike="noStrike" kern="1200" baseline="0" dirty="0">
                <a:solidFill>
                  <a:schemeClr val="tx1"/>
                </a:solidFill>
                <a:latin typeface="+mn-lt"/>
                <a:ea typeface="+mn-ea"/>
                <a:cs typeface="+mn-cs"/>
              </a:rPr>
              <a:t>Continuing our example, we determined that the amount of debt when the bonds are issued is $666,633. Since the effective interest rate is 14%, interest recorded (as expense to the issuer and revenue to the investor) for the first six-month interest period is $46,664.</a:t>
            </a:r>
            <a:endParaRPr lang="en-US" sz="1200" b="0" i="0" u="none" strike="noStrike" kern="1200" baseline="0" dirty="0">
              <a:solidFill>
                <a:schemeClr val="tx1"/>
              </a:solidFill>
              <a:latin typeface="+mn-lt"/>
              <a:ea typeface="+mn-ea"/>
              <a:cs typeface="+mn-cs"/>
            </a:endParaRP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6DDA8C-CC4A-4BD1-9FB6-36F24E899521}" type="slidenum">
              <a:rPr lang="en-IN">
                <a:cs typeface="Arial" charset="0"/>
              </a:rPr>
              <a:pPr fontAlgn="base">
                <a:spcBef>
                  <a:spcPct val="0"/>
                </a:spcBef>
                <a:spcAft>
                  <a:spcPct val="0"/>
                </a:spcAft>
              </a:pPr>
              <a:t>10</a:t>
            </a:fld>
            <a:endParaRPr lang="en-IN" dirty="0">
              <a:cs typeface="Arial" charset="0"/>
            </a:endParaRPr>
          </a:p>
        </p:txBody>
      </p:sp>
    </p:spTree>
    <p:extLst>
      <p:ext uri="{BB962C8B-B14F-4D97-AF65-F5344CB8AC3E}">
        <p14:creationId xmlns:p14="http://schemas.microsoft.com/office/powerpoint/2010/main" val="39439685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IN" sz="1200" b="0" i="0" u="none" strike="noStrike" kern="1200" baseline="0" dirty="0">
                <a:solidFill>
                  <a:schemeClr val="tx1"/>
                </a:solidFill>
                <a:latin typeface="+mn-lt"/>
                <a:ea typeface="+mn-ea"/>
                <a:cs typeface="+mn-cs"/>
              </a:rPr>
              <a:t>Illustration 14-6 Amortization Schedule – Discount </a:t>
            </a:r>
          </a:p>
          <a:p>
            <a:pPr>
              <a:spcBef>
                <a:spcPts val="0"/>
              </a:spcBef>
            </a:pPr>
            <a:endParaRPr lang="en-IN" sz="1200" b="0" i="0" u="none" strike="noStrike" kern="1200" baseline="0" dirty="0">
              <a:solidFill>
                <a:schemeClr val="tx1"/>
              </a:solidFill>
              <a:latin typeface="+mn-lt"/>
              <a:ea typeface="+mn-ea"/>
              <a:cs typeface="+mn-cs"/>
            </a:endParaRPr>
          </a:p>
          <a:p>
            <a:pPr>
              <a:spcBef>
                <a:spcPts val="0"/>
              </a:spcBef>
            </a:pPr>
            <a:r>
              <a:rPr lang="en-IN" sz="1200" b="0" i="0" u="none" strike="noStrike" kern="1200" baseline="0" dirty="0">
                <a:solidFill>
                  <a:schemeClr val="tx1"/>
                </a:solidFill>
                <a:latin typeface="+mn-lt"/>
                <a:ea typeface="+mn-ea"/>
                <a:cs typeface="+mn-cs"/>
              </a:rPr>
              <a:t>Because the balance of the debt changes each period, the dollar amount of interest (balance × rate) also will change each period. To keep up with the changing amounts, it usually is convenient to prepare a schedule that reflects the changes in the debt over its term to maturity. An amortization schedule for the situation under discussion is as shown in this illustration.</a:t>
            </a:r>
          </a:p>
          <a:p>
            <a:pPr>
              <a:spcBef>
                <a:spcPts val="0"/>
              </a:spcBef>
            </a:pPr>
            <a:endParaRPr lang="en-IN" sz="1200" b="0" i="0" u="none" strike="noStrike" kern="1200" baseline="0" dirty="0">
              <a:solidFill>
                <a:schemeClr val="tx1"/>
              </a:solidFill>
              <a:latin typeface="+mn-lt"/>
              <a:ea typeface="+mn-ea"/>
              <a:cs typeface="+mn-cs"/>
            </a:endParaRPr>
          </a:p>
          <a:p>
            <a:pPr>
              <a:spcBef>
                <a:spcPts val="0"/>
              </a:spcBef>
            </a:pPr>
            <a:r>
              <a:rPr lang="en-IN" sz="1200" b="0" i="0" u="none" strike="noStrike" kern="1200" baseline="0" dirty="0">
                <a:solidFill>
                  <a:schemeClr val="tx1"/>
                </a:solidFill>
                <a:latin typeface="+mn-lt"/>
                <a:ea typeface="+mn-ea"/>
                <a:cs typeface="+mn-cs"/>
              </a:rPr>
              <a:t>Amounts for the journal entries each interest date are found in the second, third, and fourth columns of the schedule. The essential point to remember is that the effective interest method is a straightforward application of the accrual concept, whereby interest expense (or revenue) is accrued periodically at the effective rate. We record that amount of interest expense or revenue accrued even though the cash interest is a different amount. </a:t>
            </a:r>
          </a:p>
          <a:p>
            <a:pPr>
              <a:spcBef>
                <a:spcPts val="0"/>
              </a:spcBef>
            </a:pPr>
            <a:endParaRPr lang="en-IN" sz="1200" b="0" i="0" u="none" strike="noStrike" kern="1200" baseline="0" dirty="0">
              <a:solidFill>
                <a:schemeClr val="tx1"/>
              </a:solidFill>
              <a:latin typeface="+mn-lt"/>
              <a:ea typeface="+mn-ea"/>
              <a:cs typeface="+mn-cs"/>
            </a:endParaRPr>
          </a:p>
          <a:p>
            <a:pPr>
              <a:spcBef>
                <a:spcPts val="0"/>
              </a:spcBef>
            </a:pPr>
            <a:r>
              <a:rPr lang="en-IN" sz="1200" b="0" i="0" u="none" strike="noStrike" kern="1200" baseline="0" dirty="0">
                <a:solidFill>
                  <a:schemeClr val="tx1"/>
                </a:solidFill>
                <a:latin typeface="+mn-lt"/>
                <a:ea typeface="+mn-ea"/>
                <a:cs typeface="+mn-cs"/>
              </a:rPr>
              <a:t>Determining interest in this manner has a convenient side effect. It results in reporting the liability at the present value of future cash payments—the appropriate valuation method for any liability. This is obvious at issuance; we actually calculated the present value to be $666,633. What perhaps is not quite as obvious is that the outstanding amount of debt each subsequent period (shown in the right-hand column of the amortization schedule) is still the present value of the remaining cash flows, discounted at the original rate. The outstanding amount of the debt is its book value, sometimes called carrying value or carrying amount, which is the face amount minus the balance in the discount. </a:t>
            </a:r>
          </a:p>
          <a:p>
            <a:pPr>
              <a:spcBef>
                <a:spcPts val="0"/>
              </a:spcBef>
            </a:pPr>
            <a:endParaRPr lang="en-IN" sz="1200" b="0" i="0" u="none" strike="noStrike" kern="1200" baseline="0" dirty="0">
              <a:solidFill>
                <a:schemeClr val="tx1"/>
              </a:solidFill>
              <a:latin typeface="+mn-lt"/>
              <a:ea typeface="+mn-ea"/>
              <a:cs typeface="+mn-cs"/>
            </a:endParaRPr>
          </a:p>
          <a:p>
            <a:pPr>
              <a:spcBef>
                <a:spcPts val="0"/>
              </a:spcBef>
            </a:pPr>
            <a:r>
              <a:rPr lang="en-IN" sz="1200" b="0" i="0" u="none" strike="noStrike" kern="1200" baseline="0" dirty="0">
                <a:solidFill>
                  <a:schemeClr val="tx1"/>
                </a:solidFill>
                <a:latin typeface="+mn-lt"/>
                <a:ea typeface="+mn-ea"/>
                <a:cs typeface="+mn-cs"/>
              </a:rPr>
              <a:t>Before moving on, notice some key characteristics of the amortization schedule. As mentioned earlier, the unpaid interest each period ($4,664 the first period) adds to the balance. Since this happens each period, the balance continually increases, eventually becoming the face amount at maturity. Conveniently, that’s the amount to be paid at maturity. Also, because the balance increases each period, so does the effective interest. That’s because effective interest is the same percentage rate times a higher balance each period.</a:t>
            </a:r>
          </a:p>
          <a:p>
            <a:pPr>
              <a:spcBef>
                <a:spcPts val="0"/>
              </a:spcBef>
            </a:pPr>
            <a:endParaRPr lang="en-IN" sz="1200" b="0" i="0" u="none" strike="noStrike" kern="1200" baseline="0" dirty="0">
              <a:solidFill>
                <a:schemeClr val="tx1"/>
              </a:solidFill>
              <a:latin typeface="+mn-lt"/>
              <a:ea typeface="+mn-ea"/>
              <a:cs typeface="+mn-cs"/>
            </a:endParaRPr>
          </a:p>
          <a:p>
            <a:pPr>
              <a:spcBef>
                <a:spcPts val="0"/>
              </a:spcBef>
            </a:pPr>
            <a:r>
              <a:rPr lang="en-IN" sz="1200" b="0" i="0" u="none" strike="noStrike" kern="1200" baseline="0" dirty="0">
                <a:solidFill>
                  <a:schemeClr val="tx1"/>
                </a:solidFill>
                <a:latin typeface="+mn-lt"/>
                <a:ea typeface="+mn-ea"/>
                <a:cs typeface="+mn-cs"/>
              </a:rPr>
              <a:t>Now look at the column totals. The total interest expense (from the issuer’s perspective) is equal to the sum of the total cash interest plus the total change in the balance (the discount). One way we might view this is to say the total interest paid ($285,367) is the $252,000 cash interest paid during the term to maturity plus the “extra” amount paid at maturity. That $33,367 amount is extra in the sense that, by selling the bonds, we borrow $666,633 but must repay $700,000 at maturity. That’s why the effective interest on the bonds is 14% even though the cash interest is only 12% annually; the extra interest at maturity makes up the difference.</a:t>
            </a: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6DDA8C-CC4A-4BD1-9FB6-36F24E899521}" type="slidenum">
              <a:rPr lang="en-IN">
                <a:cs typeface="Arial" charset="0"/>
              </a:rPr>
              <a:pPr fontAlgn="base">
                <a:spcBef>
                  <a:spcPct val="0"/>
                </a:spcBef>
                <a:spcAft>
                  <a:spcPct val="0"/>
                </a:spcAft>
              </a:pPr>
              <a:t>11</a:t>
            </a:fld>
            <a:endParaRPr lang="en-IN" dirty="0">
              <a:cs typeface="Arial" charset="0"/>
            </a:endParaRPr>
          </a:p>
        </p:txBody>
      </p:sp>
    </p:spTree>
    <p:extLst>
      <p:ext uri="{BB962C8B-B14F-4D97-AF65-F5344CB8AC3E}">
        <p14:creationId xmlns:p14="http://schemas.microsoft.com/office/powerpoint/2010/main" val="8011865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IN" sz="1200" b="0" i="0" u="none" strike="noStrike" kern="1200" baseline="0" dirty="0">
                <a:solidFill>
                  <a:schemeClr val="tx1"/>
                </a:solidFill>
                <a:latin typeface="+mn-lt"/>
                <a:ea typeface="+mn-ea"/>
                <a:cs typeface="+mn-cs"/>
              </a:rPr>
              <a:t>A zero-coupon bond pays no interest. Instead, it offers a return in the form of a “deep discount” </a:t>
            </a:r>
            <a:r>
              <a:rPr lang="en-US" sz="1200" b="0" i="0" u="none" strike="noStrike" kern="1200" baseline="0" dirty="0">
                <a:solidFill>
                  <a:schemeClr val="tx1"/>
                </a:solidFill>
                <a:latin typeface="+mn-lt"/>
                <a:ea typeface="+mn-ea"/>
                <a:cs typeface="+mn-cs"/>
              </a:rPr>
              <a:t>from the face amount. </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Zero-coupon bonds provide us with a convenient opportunity to reinforce a key concept we just learned: that we accrue the interest expense (or revenue) each period at the effective rate regardless of how much cash interest actually is paid (zero in this case). An advantage of issuing zero-coupon bonds or notes is that the corporation can deduct for tax purposes the annual interest expense (see schedule) but has no related cash outflow until the bonds mature. However, the reverse is true for investors in “zeros.” Investors receive no periodic cash interest, even though annual interest revenue is reportable for tax purposes. So those who invest in zero-coupon bonds usually have tax-deferred or tax-exempt status, such as pension funds, individual retirement accounts (IRAs), and charitable organizations. Zero-coupon bonds and notes have popularity but still constitute a relatively small proportion of corporate debt.</a:t>
            </a:r>
            <a:endParaRPr lang="en-IN" sz="1200" b="0" i="0" u="none" strike="noStrike" kern="1200" baseline="0" dirty="0">
              <a:solidFill>
                <a:schemeClr val="tx1"/>
              </a:solidFill>
              <a:latin typeface="+mn-lt"/>
              <a:ea typeface="+mn-ea"/>
              <a:cs typeface="+mn-cs"/>
            </a:endParaRP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6DDA8C-CC4A-4BD1-9FB6-36F24E899521}" type="slidenum">
              <a:rPr lang="en-IN">
                <a:cs typeface="Arial" charset="0"/>
              </a:rPr>
              <a:pPr fontAlgn="base">
                <a:spcBef>
                  <a:spcPct val="0"/>
                </a:spcBef>
                <a:spcAft>
                  <a:spcPct val="0"/>
                </a:spcAft>
              </a:pPr>
              <a:t>12</a:t>
            </a:fld>
            <a:endParaRPr lang="en-IN" dirty="0">
              <a:cs typeface="Arial" charset="0"/>
            </a:endParaRPr>
          </a:p>
        </p:txBody>
      </p:sp>
    </p:spTree>
    <p:extLst>
      <p:ext uri="{BB962C8B-B14F-4D97-AF65-F5344CB8AC3E}">
        <p14:creationId xmlns:p14="http://schemas.microsoft.com/office/powerpoint/2010/main" val="3943968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US" sz="1200" b="0" i="0" u="none" strike="noStrike" kern="1200" baseline="0" dirty="0">
                <a:solidFill>
                  <a:schemeClr val="tx1"/>
                </a:solidFill>
                <a:latin typeface="+mn-lt"/>
                <a:ea typeface="+mn-ea"/>
                <a:cs typeface="+mn-cs"/>
              </a:rPr>
              <a:t>Illustration </a:t>
            </a:r>
            <a:r>
              <a:rPr lang="en-US" sz="1200" b="0" i="0" u="none" strike="noStrike" kern="1200" baseline="0" dirty="0" smtClean="0">
                <a:solidFill>
                  <a:schemeClr val="tx1"/>
                </a:solidFill>
                <a:latin typeface="+mn-lt"/>
                <a:ea typeface="+mn-ea"/>
                <a:cs typeface="+mn-cs"/>
              </a:rPr>
              <a:t>14–10 </a:t>
            </a:r>
            <a:r>
              <a:rPr lang="en-US" sz="1200" b="0" i="0" u="none" strike="noStrike" kern="1200" baseline="0" dirty="0">
                <a:solidFill>
                  <a:schemeClr val="tx1"/>
                </a:solidFill>
                <a:latin typeface="+mn-lt"/>
                <a:ea typeface="+mn-ea"/>
                <a:cs typeface="+mn-cs"/>
              </a:rPr>
              <a:t>Premium and Discount Amortization Compared</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As the premium is reduced by amortization, the book value of the bonds declines toward face value. This is because the effective interest each period is less than the cash interest paid. Remember, this is precisely the opposite of when the bonds are at a discount, when the effective interest each period is more than the cash paid.</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As the discount is reduced by amortization, the book value of the bonds increases toward face value.</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Whether bonds are </a:t>
            </a:r>
            <a:r>
              <a:rPr lang="en-IN" sz="1200" b="0" i="0" u="none" strike="noStrike" kern="1200" baseline="0" dirty="0">
                <a:solidFill>
                  <a:schemeClr val="tx1"/>
                </a:solidFill>
                <a:latin typeface="+mn-lt"/>
                <a:ea typeface="+mn-ea"/>
                <a:cs typeface="+mn-cs"/>
              </a:rPr>
              <a:t>issued at a premium or a </a:t>
            </a:r>
            <a:r>
              <a:rPr lang="en-US" sz="1200" b="0" i="0" u="none" strike="noStrike" kern="1200" baseline="0" dirty="0">
                <a:solidFill>
                  <a:schemeClr val="tx1"/>
                </a:solidFill>
                <a:latin typeface="+mn-lt"/>
                <a:ea typeface="+mn-ea"/>
                <a:cs typeface="+mn-cs"/>
              </a:rPr>
              <a:t>discount, the outstanding balance becomes zero at maturity.</a:t>
            </a:r>
          </a:p>
          <a:p>
            <a:pPr>
              <a:spcBef>
                <a:spcPts val="0"/>
              </a:spcBef>
            </a:pPr>
            <a:endParaRPr lang="en-US" sz="1200" b="0" i="0" u="none" strike="noStrike" kern="1200" baseline="0" dirty="0">
              <a:solidFill>
                <a:schemeClr val="tx1"/>
              </a:solidFill>
              <a:latin typeface="+mn-lt"/>
              <a:ea typeface="+mn-ea"/>
              <a:cs typeface="+mn-cs"/>
            </a:endParaRP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6DDA8C-CC4A-4BD1-9FB6-36F24E899521}" type="slidenum">
              <a:rPr lang="en-IN">
                <a:cs typeface="Arial" charset="0"/>
              </a:rPr>
              <a:pPr fontAlgn="base">
                <a:spcBef>
                  <a:spcPct val="0"/>
                </a:spcBef>
                <a:spcAft>
                  <a:spcPct val="0"/>
                </a:spcAft>
              </a:pPr>
              <a:t>13</a:t>
            </a:fld>
            <a:endParaRPr lang="en-IN" dirty="0">
              <a:cs typeface="Arial" charset="0"/>
            </a:endParaRPr>
          </a:p>
        </p:txBody>
      </p:sp>
    </p:spTree>
    <p:extLst>
      <p:ext uri="{BB962C8B-B14F-4D97-AF65-F5344CB8AC3E}">
        <p14:creationId xmlns:p14="http://schemas.microsoft.com/office/powerpoint/2010/main" val="39439685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IN" sz="1200" b="0" i="0" u="none" strike="noStrike" kern="1200" baseline="0" dirty="0">
                <a:solidFill>
                  <a:schemeClr val="tx1"/>
                </a:solidFill>
                <a:latin typeface="+mn-lt"/>
                <a:ea typeface="+mn-ea"/>
                <a:cs typeface="+mn-cs"/>
              </a:rPr>
              <a:t>When an accounting period ends between interest dates, it is necessary to record interest that has accrued since the last interest date. </a:t>
            </a:r>
          </a:p>
          <a:p>
            <a:pPr>
              <a:spcBef>
                <a:spcPts val="0"/>
              </a:spcBef>
            </a:pPr>
            <a:endParaRPr lang="en-IN" sz="1200" b="0" i="0" u="none" strike="noStrike" kern="1200" baseline="0" dirty="0">
              <a:solidFill>
                <a:schemeClr val="tx1"/>
              </a:solidFill>
              <a:latin typeface="+mn-lt"/>
              <a:ea typeface="+mn-ea"/>
              <a:cs typeface="+mn-cs"/>
            </a:endParaRPr>
          </a:p>
          <a:p>
            <a:pPr>
              <a:spcBef>
                <a:spcPts val="0"/>
              </a:spcBef>
            </a:pPr>
            <a:r>
              <a:rPr lang="en-IN" sz="1200" b="0" i="0" u="none" strike="noStrike" kern="1200" baseline="0" dirty="0">
                <a:solidFill>
                  <a:schemeClr val="tx1"/>
                </a:solidFill>
                <a:latin typeface="+mn-lt"/>
                <a:ea typeface="+mn-ea"/>
                <a:cs typeface="+mn-cs"/>
              </a:rPr>
              <a:t>Let us consider our previous example of </a:t>
            </a:r>
            <a:r>
              <a:rPr lang="en-US" sz="1200" b="0" i="0" u="none" strike="noStrike" kern="1200" baseline="0" dirty="0">
                <a:solidFill>
                  <a:schemeClr val="tx1"/>
                </a:solidFill>
                <a:latin typeface="+mn-lt"/>
                <a:ea typeface="+mn-ea"/>
                <a:cs typeface="+mn-cs"/>
              </a:rPr>
              <a:t>Masterwear and United Intergroup. </a:t>
            </a:r>
            <a:r>
              <a:rPr lang="en-IN" sz="1200" b="0" i="0" u="none" strike="noStrike" kern="1200" baseline="0" dirty="0">
                <a:solidFill>
                  <a:schemeClr val="tx1"/>
                </a:solidFill>
                <a:latin typeface="+mn-lt"/>
                <a:ea typeface="+mn-ea"/>
                <a:cs typeface="+mn-cs"/>
              </a:rPr>
              <a:t>Here, we will assume that the fiscal years of Masterwear and United end on October 31 and interest was last paid and recorded on June 30. In which case, four months’ interest must be accrued in a year-end adjusting entry. Because interest is recorded for only a portion of a semiannual period, amounts recorded are simply the amounts shown in the amortization schedule times the appropriate fraction of the semiannual period (in this case 4/6).</a:t>
            </a: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6DDA8C-CC4A-4BD1-9FB6-36F24E899521}" type="slidenum">
              <a:rPr lang="en-IN">
                <a:cs typeface="Arial" charset="0"/>
              </a:rPr>
              <a:pPr fontAlgn="base">
                <a:spcBef>
                  <a:spcPct val="0"/>
                </a:spcBef>
                <a:spcAft>
                  <a:spcPct val="0"/>
                </a:spcAft>
              </a:pPr>
              <a:t>14</a:t>
            </a:fld>
            <a:endParaRPr lang="en-IN" dirty="0">
              <a:cs typeface="Arial" charset="0"/>
            </a:endParaRPr>
          </a:p>
        </p:txBody>
      </p:sp>
    </p:spTree>
    <p:extLst>
      <p:ext uri="{BB962C8B-B14F-4D97-AF65-F5344CB8AC3E}">
        <p14:creationId xmlns:p14="http://schemas.microsoft.com/office/powerpoint/2010/main" val="3943968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IN" sz="1200" b="0" i="0" u="none" strike="noStrike" kern="1200" baseline="0" dirty="0">
                <a:solidFill>
                  <a:schemeClr val="tx1"/>
                </a:solidFill>
                <a:latin typeface="+mn-lt"/>
                <a:ea typeface="+mn-ea"/>
                <a:cs typeface="+mn-cs"/>
              </a:rPr>
              <a:t>Rather than sell bonds directly to the public, corporations usually sell an entire issue to an underwriter who then resells them to other security dealers and the public. By committing to purchase bonds at a set price, investment banks such as JPMorgan Chase and Goldman Sachs are said to underwrite any risks associated with a new issue. The underwriting fee is the spread between the price the underwriter pays and the resale price. </a:t>
            </a:r>
          </a:p>
          <a:p>
            <a:pPr>
              <a:spcBef>
                <a:spcPts val="0"/>
              </a:spcBef>
            </a:pPr>
            <a:endParaRPr lang="en-IN" sz="1200" b="0" i="0" u="none" strike="noStrike" kern="1200" baseline="0" dirty="0">
              <a:solidFill>
                <a:schemeClr val="tx1"/>
              </a:solidFill>
              <a:latin typeface="+mn-lt"/>
              <a:ea typeface="+mn-ea"/>
              <a:cs typeface="+mn-cs"/>
            </a:endParaRPr>
          </a:p>
          <a:p>
            <a:pPr>
              <a:spcBef>
                <a:spcPts val="0"/>
              </a:spcBef>
            </a:pPr>
            <a:r>
              <a:rPr lang="en-IN" sz="1200" b="0" i="0" u="none" strike="noStrike" kern="1200" baseline="0" dirty="0">
                <a:solidFill>
                  <a:schemeClr val="tx1"/>
                </a:solidFill>
                <a:latin typeface="+mn-lt"/>
                <a:ea typeface="+mn-ea"/>
                <a:cs typeface="+mn-cs"/>
              </a:rPr>
              <a:t>Alternatively, the issuing company may choose to sell the debt securities directly to a single investor (as we assumed in previous illustrations)—often a pension fund or an insurance company. This is referred to as </a:t>
            </a:r>
            <a:r>
              <a:rPr lang="en-IN" sz="1200" b="0" i="1" u="none" strike="noStrike" kern="1200" baseline="0" dirty="0">
                <a:solidFill>
                  <a:schemeClr val="tx1"/>
                </a:solidFill>
                <a:latin typeface="+mn-lt"/>
                <a:ea typeface="+mn-ea"/>
                <a:cs typeface="+mn-cs"/>
              </a:rPr>
              <a:t>private placement. </a:t>
            </a:r>
            <a:r>
              <a:rPr lang="en-IN" sz="1200" b="0" i="0" u="none" strike="noStrike" kern="1200" baseline="0" dirty="0">
                <a:solidFill>
                  <a:schemeClr val="tx1"/>
                </a:solidFill>
                <a:latin typeface="+mn-lt"/>
                <a:ea typeface="+mn-ea"/>
                <a:cs typeface="+mn-cs"/>
              </a:rPr>
              <a:t>Issue costs are less because privately placed securities are not subject to the costly and lengthy process of registering with the SEC that is required of public offerings. Underwriting fees are also avoided.</a:t>
            </a:r>
          </a:p>
          <a:p>
            <a:pPr>
              <a:spcBef>
                <a:spcPts val="0"/>
              </a:spcBef>
            </a:pPr>
            <a:endParaRPr lang="en-IN"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When issuing bonds or notes, the issuing company will incur costs, such as legal and accounting fees, printing costs, and registration and underwriting fees. These costs are recorded by combining them with any discount (or subtracting them from any premium) on the debt. The combined valuation account is reported in the balance sheet as a direct deduction from the liability and then amortized over the life of the debt.</a:t>
            </a:r>
          </a:p>
          <a:p>
            <a:pPr>
              <a:spcBef>
                <a:spcPts val="0"/>
              </a:spcBef>
            </a:pPr>
            <a:r>
              <a:rPr lang="en-US" sz="1200" b="0" i="0" u="none" strike="noStrike" kern="1200" baseline="0" dirty="0">
                <a:solidFill>
                  <a:schemeClr val="tx1"/>
                </a:solidFill>
                <a:latin typeface="+mn-lt"/>
                <a:ea typeface="+mn-ea"/>
                <a:cs typeface="+mn-cs"/>
              </a:rPr>
              <a:t> </a:t>
            </a:r>
            <a:endParaRPr lang="en-IN" sz="1200" b="0" i="0" u="none" strike="noStrike" kern="1200" baseline="0" dirty="0">
              <a:solidFill>
                <a:schemeClr val="tx1"/>
              </a:solidFill>
              <a:latin typeface="+mn-lt"/>
              <a:ea typeface="+mn-ea"/>
              <a:cs typeface="+mn-cs"/>
            </a:endParaRP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6DDA8C-CC4A-4BD1-9FB6-36F24E899521}" type="slidenum">
              <a:rPr lang="en-IN">
                <a:cs typeface="Arial" charset="0"/>
              </a:rPr>
              <a:pPr fontAlgn="base">
                <a:spcBef>
                  <a:spcPct val="0"/>
                </a:spcBef>
                <a:spcAft>
                  <a:spcPct val="0"/>
                </a:spcAft>
              </a:pPr>
              <a:t>15</a:t>
            </a:fld>
            <a:endParaRPr lang="en-IN" dirty="0">
              <a:cs typeface="Arial" charset="0"/>
            </a:endParaRPr>
          </a:p>
        </p:txBody>
      </p:sp>
    </p:spTree>
    <p:extLst>
      <p:ext uri="{BB962C8B-B14F-4D97-AF65-F5344CB8AC3E}">
        <p14:creationId xmlns:p14="http://schemas.microsoft.com/office/powerpoint/2010/main" val="39439685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i="0" u="none" strike="noStrike" kern="1200" baseline="0" dirty="0">
                <a:solidFill>
                  <a:schemeClr val="tx1"/>
                </a:solidFill>
                <a:latin typeface="+mn-lt"/>
                <a:ea typeface="+mn-ea"/>
                <a:cs typeface="+mn-cs"/>
              </a:rPr>
              <a:t>This approach has the appeal of reflecting the effect that debt issue costs have on the effective interest rate. </a:t>
            </a:r>
            <a:r>
              <a:rPr lang="en-US" sz="1200" b="1" i="0" u="none" strike="noStrike" kern="1200" baseline="0" dirty="0">
                <a:solidFill>
                  <a:schemeClr val="tx1"/>
                </a:solidFill>
                <a:latin typeface="+mn-lt"/>
                <a:ea typeface="+mn-ea"/>
                <a:cs typeface="+mn-cs"/>
              </a:rPr>
              <a:t>Debt issue costs </a:t>
            </a:r>
            <a:r>
              <a:rPr lang="en-US" sz="1200" b="0" i="0" u="none" strike="noStrike" kern="1200" baseline="0" dirty="0">
                <a:solidFill>
                  <a:schemeClr val="tx1"/>
                </a:solidFill>
                <a:latin typeface="+mn-lt"/>
                <a:ea typeface="+mn-ea"/>
                <a:cs typeface="+mn-cs"/>
              </a:rPr>
              <a:t>reduce the cash proceeds from the issuance of debt, so it makes sense that they should reflect a higher cost of borrowing. By deducting debt issue costs, we lower the carrying amount of the debt, which effectively increases the interest rate on that debt. In other words, with debt issue costs, the net amount borrowed is less, but interest payments are the same, so the effective rate of borrowing is higher.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example, let’s assume that Masterwear had debt issue costs of $14,000. The debt issue costs reduce the net cash the issuing company receives from the issuance of the bonds. The entry for the issuance would reflect the lower net cash proceeds and the higher valuation account for the discount and the debt issue costs as seen here.</a:t>
            </a:r>
            <a:endParaRPr lang="en-IN" sz="1200" b="0" i="0" u="none" strike="noStrike" kern="1200" baseline="0" dirty="0">
              <a:solidFill>
                <a:schemeClr val="tx1"/>
              </a:solidFill>
              <a:latin typeface="+mn-lt"/>
              <a:ea typeface="+mn-ea"/>
              <a:cs typeface="+mn-cs"/>
            </a:endParaRP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6DDA8C-CC4A-4BD1-9FB6-36F24E899521}" type="slidenum">
              <a:rPr lang="en-IN">
                <a:cs typeface="Arial" charset="0"/>
              </a:rPr>
              <a:pPr fontAlgn="base">
                <a:spcBef>
                  <a:spcPct val="0"/>
                </a:spcBef>
                <a:spcAft>
                  <a:spcPct val="0"/>
                </a:spcAft>
              </a:pPr>
              <a:t>16</a:t>
            </a:fld>
            <a:endParaRPr lang="en-IN" dirty="0">
              <a:cs typeface="Arial" charset="0"/>
            </a:endParaRPr>
          </a:p>
        </p:txBody>
      </p:sp>
    </p:spTree>
    <p:extLst>
      <p:ext uri="{BB962C8B-B14F-4D97-AF65-F5344CB8AC3E}">
        <p14:creationId xmlns:p14="http://schemas.microsoft.com/office/powerpoint/2010/main" val="39439685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pPr>
            <a:r>
              <a:rPr lang="en-US" sz="1200" b="0" i="0" u="none" strike="noStrike" kern="1200" baseline="0" dirty="0">
                <a:solidFill>
                  <a:schemeClr val="tx1"/>
                </a:solidFill>
                <a:latin typeface="+mn-lt"/>
                <a:ea typeface="+mn-ea"/>
                <a:cs typeface="+mn-cs"/>
              </a:rPr>
              <a:t>When a company borrows cash from a bank and signs a promissory note (essentially an IOU), the firm’s liability is reported as a </a:t>
            </a:r>
            <a:r>
              <a:rPr lang="en-US" sz="1200" b="0" i="1" u="none" strike="noStrike" kern="1200" baseline="0" dirty="0">
                <a:solidFill>
                  <a:schemeClr val="tx1"/>
                </a:solidFill>
                <a:latin typeface="+mn-lt"/>
                <a:ea typeface="+mn-ea"/>
                <a:cs typeface="+mn-cs"/>
              </a:rPr>
              <a:t>note payable. </a:t>
            </a:r>
            <a:r>
              <a:rPr lang="en-US" sz="1200" b="0" i="0" u="none" strike="noStrike" kern="1200" baseline="0" dirty="0">
                <a:solidFill>
                  <a:schemeClr val="tx1"/>
                </a:solidFill>
                <a:latin typeface="+mn-lt"/>
                <a:ea typeface="+mn-ea"/>
                <a:cs typeface="+mn-cs"/>
              </a:rPr>
              <a:t>Or a note might be issued in exchange for a noncash asset—perhaps to purchase equipment on credit. In concept, notes are accounted for in precisely the same way as bonds. In fact we could properly substitute notes payable for bonds payable in each of our previous illustrations. For comparison, we continue to also present the lenders’ entries in the illustrations to follow.</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As we discuss accounting for the borrower’s notes </a:t>
            </a:r>
            <a:r>
              <a:rPr lang="en-US" sz="1200" b="0" i="1" u="none" strike="noStrike" kern="1200" baseline="0" dirty="0">
                <a:solidFill>
                  <a:schemeClr val="tx1"/>
                </a:solidFill>
                <a:latin typeface="+mn-lt"/>
                <a:ea typeface="+mn-ea"/>
                <a:cs typeface="+mn-cs"/>
              </a:rPr>
              <a:t>payable</a:t>
            </a:r>
            <a:r>
              <a:rPr lang="en-US" sz="1200" b="0" u="none" strike="noStrike" kern="1200" baseline="0" dirty="0">
                <a:solidFill>
                  <a:schemeClr val="tx1"/>
                </a:solidFill>
                <a:latin typeface="+mn-lt"/>
                <a:ea typeface="+mn-ea"/>
                <a:cs typeface="+mn-cs"/>
              </a:rPr>
              <a:t>,</a:t>
            </a:r>
            <a:r>
              <a:rPr lang="en-US" sz="1200" b="0" i="1"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we also will consider the lender’s perspective and look at notes </a:t>
            </a:r>
            <a:r>
              <a:rPr lang="en-US" sz="1200" b="0" i="1" u="none" strike="noStrike" kern="1200" baseline="0" dirty="0">
                <a:solidFill>
                  <a:schemeClr val="tx1"/>
                </a:solidFill>
                <a:latin typeface="+mn-lt"/>
                <a:ea typeface="+mn-ea"/>
                <a:cs typeface="+mn-cs"/>
              </a:rPr>
              <a:t>receivable </a:t>
            </a:r>
            <a:r>
              <a:rPr lang="en-US" sz="1200" b="0" i="0" u="none" strike="noStrike" kern="1200" baseline="0" dirty="0">
                <a:solidFill>
                  <a:schemeClr val="tx1"/>
                </a:solidFill>
                <a:latin typeface="+mn-lt"/>
                <a:ea typeface="+mn-ea"/>
                <a:cs typeface="+mn-cs"/>
              </a:rPr>
              <a:t>at the same time. By considering both sides of each transaction at the same time, we will see that the two sides are essentially mirror images of one another.</a:t>
            </a:r>
            <a:endParaRPr lang="en-IN" dirty="0"/>
          </a:p>
        </p:txBody>
      </p:sp>
      <p:sp>
        <p:nvSpPr>
          <p:cNvPr id="4" name="Slide Number Placeholder 3"/>
          <p:cNvSpPr>
            <a:spLocks noGrp="1"/>
          </p:cNvSpPr>
          <p:nvPr>
            <p:ph type="sldNum" sz="quarter" idx="10"/>
          </p:nvPr>
        </p:nvSpPr>
        <p:spPr/>
        <p:txBody>
          <a:bodyPr/>
          <a:lstStyle/>
          <a:p>
            <a:pPr>
              <a:defRPr/>
            </a:pPr>
            <a:fld id="{7CB2D331-82EA-48E0-910E-15F90698289F}" type="slidenum">
              <a:rPr lang="en-IN" smtClean="0"/>
              <a:pPr>
                <a:defRPr/>
              </a:pPr>
              <a:t>17</a:t>
            </a:fld>
            <a:endParaRPr lang="en-IN" dirty="0"/>
          </a:p>
        </p:txBody>
      </p:sp>
    </p:spTree>
    <p:extLst>
      <p:ext uri="{BB962C8B-B14F-4D97-AF65-F5344CB8AC3E}">
        <p14:creationId xmlns:p14="http://schemas.microsoft.com/office/powerpoint/2010/main" val="12901617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IN" sz="1200" b="0" i="0" u="none" strike="noStrike" kern="1200" baseline="0" dirty="0">
                <a:solidFill>
                  <a:schemeClr val="tx1"/>
                </a:solidFill>
                <a:latin typeface="+mn-lt"/>
                <a:ea typeface="+mn-ea"/>
                <a:cs typeface="+mn-cs"/>
              </a:rPr>
              <a:t>Illustration </a:t>
            </a:r>
            <a:r>
              <a:rPr lang="en-IN" sz="1200" b="0" i="0" u="none" strike="noStrike" kern="1200" baseline="0" dirty="0" smtClean="0">
                <a:solidFill>
                  <a:schemeClr val="tx1"/>
                </a:solidFill>
                <a:latin typeface="+mn-lt"/>
                <a:ea typeface="+mn-ea"/>
                <a:cs typeface="+mn-cs"/>
              </a:rPr>
              <a:t>14–13 </a:t>
            </a:r>
            <a:r>
              <a:rPr lang="en-IN" sz="1200" b="0" i="0" u="none" strike="noStrike" kern="1200" baseline="0" dirty="0">
                <a:solidFill>
                  <a:schemeClr val="tx1"/>
                </a:solidFill>
                <a:latin typeface="+mn-lt"/>
                <a:ea typeface="+mn-ea"/>
                <a:cs typeface="+mn-cs"/>
              </a:rPr>
              <a:t>Amortization </a:t>
            </a:r>
            <a:r>
              <a:rPr lang="en-IN" sz="1200" b="0" i="0" u="none" strike="noStrike" kern="1200" baseline="0" dirty="0" smtClean="0">
                <a:solidFill>
                  <a:schemeClr val="tx1"/>
                </a:solidFill>
                <a:latin typeface="+mn-lt"/>
                <a:ea typeface="+mn-ea"/>
                <a:cs typeface="+mn-cs"/>
              </a:rPr>
              <a:t>Schedule—Note</a:t>
            </a:r>
            <a:endParaRPr lang="en-IN" sz="1200" b="0" i="0" u="none" strike="noStrike" kern="1200" baseline="0" dirty="0">
              <a:solidFill>
                <a:schemeClr val="tx1"/>
              </a:solidFill>
              <a:latin typeface="+mn-lt"/>
              <a:ea typeface="+mn-ea"/>
              <a:cs typeface="+mn-cs"/>
            </a:endParaRPr>
          </a:p>
          <a:p>
            <a:pPr>
              <a:spcBef>
                <a:spcPts val="0"/>
              </a:spcBef>
            </a:pPr>
            <a:endParaRPr lang="en-IN" sz="1200" b="0" i="0" u="none" strike="noStrike" kern="1200" baseline="0" dirty="0">
              <a:solidFill>
                <a:schemeClr val="tx1"/>
              </a:solidFill>
              <a:latin typeface="+mn-lt"/>
              <a:ea typeface="+mn-ea"/>
              <a:cs typeface="+mn-cs"/>
            </a:endParaRPr>
          </a:p>
          <a:p>
            <a:pPr>
              <a:spcBef>
                <a:spcPts val="0"/>
              </a:spcBef>
            </a:pPr>
            <a:r>
              <a:rPr lang="en-IN" sz="1200" b="0" i="0" u="none" strike="noStrike" kern="1200" baseline="0" dirty="0">
                <a:solidFill>
                  <a:schemeClr val="tx1"/>
                </a:solidFill>
                <a:latin typeface="+mn-lt"/>
                <a:ea typeface="+mn-ea"/>
                <a:cs typeface="+mn-cs"/>
              </a:rPr>
              <a:t>The interest expense (interest revenue for the lender) varies as the balance of the note changes over time. See the amortization schedule in the </a:t>
            </a:r>
            <a:r>
              <a:rPr lang="en-IN" sz="1200" b="0" i="0" u="none" strike="noStrike" kern="1200" baseline="0" dirty="0" smtClean="0">
                <a:solidFill>
                  <a:schemeClr val="tx1"/>
                </a:solidFill>
                <a:latin typeface="+mn-lt"/>
                <a:ea typeface="+mn-ea"/>
                <a:cs typeface="+mn-cs"/>
              </a:rPr>
              <a:t>illustration</a:t>
            </a:r>
            <a:r>
              <a:rPr lang="en-IN" sz="1200" b="0" i="0" u="none" strike="noStrike" kern="1200" baseline="0" dirty="0">
                <a:solidFill>
                  <a:schemeClr val="tx1"/>
                </a:solidFill>
                <a:latin typeface="+mn-lt"/>
                <a:ea typeface="+mn-ea"/>
                <a:cs typeface="+mn-cs"/>
              </a:rPr>
              <a:t>. Be sure to notice that this amortization schedule is identical to the one in the </a:t>
            </a:r>
            <a:r>
              <a:rPr lang="en-IN" sz="1200" b="0" i="0" u="none" strike="noStrike" kern="1200" baseline="0" dirty="0" smtClean="0">
                <a:solidFill>
                  <a:schemeClr val="tx1"/>
                </a:solidFill>
                <a:latin typeface="+mn-lt"/>
                <a:ea typeface="+mn-ea"/>
                <a:cs typeface="+mn-cs"/>
              </a:rPr>
              <a:t>illustration </a:t>
            </a:r>
            <a:r>
              <a:rPr lang="en-IN" sz="1200" b="0" i="0" u="none" strike="noStrike" kern="1200" baseline="0" dirty="0">
                <a:solidFill>
                  <a:schemeClr val="tx1"/>
                </a:solidFill>
                <a:latin typeface="+mn-lt"/>
                <a:ea typeface="+mn-ea"/>
                <a:cs typeface="+mn-cs"/>
              </a:rPr>
              <a:t>for bonds issued at a discount on slide 17.</a:t>
            </a:r>
          </a:p>
          <a:p>
            <a:pPr>
              <a:spcBef>
                <a:spcPts val="0"/>
              </a:spcBef>
            </a:pPr>
            <a:endParaRPr lang="en-IN"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Since less cash is paid each period than the effective interest, the unpaid difference (the discount reduction) increases the outstanding balance </a:t>
            </a:r>
            <a:r>
              <a:rPr lang="en-IN" sz="1200" b="0" i="0" u="none" strike="noStrike" kern="1200" baseline="0" dirty="0">
                <a:solidFill>
                  <a:schemeClr val="tx1"/>
                </a:solidFill>
                <a:latin typeface="+mn-lt"/>
                <a:ea typeface="+mn-ea"/>
                <a:cs typeface="+mn-cs"/>
              </a:rPr>
              <a:t>(book value) of the note.</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endParaRPr lang="en-US" sz="1200" b="0" i="0" u="none" strike="noStrike" kern="1200" baseline="0" dirty="0">
              <a:solidFill>
                <a:schemeClr val="tx1"/>
              </a:solidFill>
              <a:latin typeface="+mn-lt"/>
              <a:ea typeface="+mn-ea"/>
              <a:cs typeface="+mn-cs"/>
            </a:endParaRP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6DDA8C-CC4A-4BD1-9FB6-36F24E899521}" type="slidenum">
              <a:rPr lang="en-IN">
                <a:cs typeface="Arial" charset="0"/>
              </a:rPr>
              <a:pPr fontAlgn="base">
                <a:spcBef>
                  <a:spcPct val="0"/>
                </a:spcBef>
                <a:spcAft>
                  <a:spcPct val="0"/>
                </a:spcAft>
              </a:pPr>
              <a:t>18</a:t>
            </a:fld>
            <a:endParaRPr lang="en-IN" dirty="0">
              <a:cs typeface="Arial" charset="0"/>
            </a:endParaRPr>
          </a:p>
        </p:txBody>
      </p:sp>
    </p:spTree>
    <p:extLst>
      <p:ext uri="{BB962C8B-B14F-4D97-AF65-F5344CB8AC3E}">
        <p14:creationId xmlns:p14="http://schemas.microsoft.com/office/powerpoint/2010/main" val="39439685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pPr>
            <a:r>
              <a:rPr lang="en-IN" dirty="0"/>
              <a:t>You may have recently purchased a car, or maybe a house. If so, unless you paid cash,</a:t>
            </a:r>
            <a:r>
              <a:rPr lang="en-IN" baseline="0" dirty="0"/>
              <a:t> you signed a note promising to pay a portion of the purchase price over, say, </a:t>
            </a:r>
            <a:r>
              <a:rPr lang="en-IN" dirty="0"/>
              <a:t>5</a:t>
            </a:r>
            <a:r>
              <a:rPr lang="en-IN" baseline="0" dirty="0" smtClean="0"/>
              <a:t> </a:t>
            </a:r>
            <a:r>
              <a:rPr lang="en-IN" baseline="0" dirty="0"/>
              <a:t>years for the car, or 30 years for the house. Car and house notes usually </a:t>
            </a:r>
            <a:r>
              <a:rPr lang="en-IN" sz="1200" b="0" i="0" u="none" strike="noStrike" kern="1200" baseline="0" dirty="0">
                <a:solidFill>
                  <a:schemeClr val="tx1"/>
                </a:solidFill>
                <a:latin typeface="+mn-lt"/>
                <a:ea typeface="+mn-ea"/>
                <a:cs typeface="+mn-cs"/>
              </a:rPr>
              <a:t>call for payment in monthly installments rather than by a single amount at maturity. Corporations, too, often borrow using installment notes. Typically, installment payments are equal amounts each period. Each payment includes both an amount that represents interest and an amount that represents a reduction of the outstanding balance (principal reduction). The periodic reduction of the balance is sufficient that at maturity the note is completely paid.</a:t>
            </a:r>
            <a:endParaRPr lang="en-IN" dirty="0"/>
          </a:p>
        </p:txBody>
      </p:sp>
      <p:sp>
        <p:nvSpPr>
          <p:cNvPr id="4" name="Slide Number Placeholder 3"/>
          <p:cNvSpPr>
            <a:spLocks noGrp="1"/>
          </p:cNvSpPr>
          <p:nvPr>
            <p:ph type="sldNum" sz="quarter" idx="10"/>
          </p:nvPr>
        </p:nvSpPr>
        <p:spPr/>
        <p:txBody>
          <a:bodyPr/>
          <a:lstStyle/>
          <a:p>
            <a:pPr>
              <a:defRPr/>
            </a:pPr>
            <a:fld id="{7CB2D331-82EA-48E0-910E-15F90698289F}" type="slidenum">
              <a:rPr lang="en-IN" smtClean="0"/>
              <a:pPr>
                <a:defRPr/>
              </a:pPr>
              <a:t>19</a:t>
            </a:fld>
            <a:endParaRPr lang="en-IN" dirty="0"/>
          </a:p>
        </p:txBody>
      </p:sp>
    </p:spTree>
    <p:extLst>
      <p:ext uri="{BB962C8B-B14F-4D97-AF65-F5344CB8AC3E}">
        <p14:creationId xmlns:p14="http://schemas.microsoft.com/office/powerpoint/2010/main" val="1477917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US" sz="1200" b="0" i="0" u="none" strike="noStrike" kern="1200" baseline="0" dirty="0">
                <a:solidFill>
                  <a:schemeClr val="tx1"/>
                </a:solidFill>
                <a:latin typeface="+mn-lt"/>
                <a:ea typeface="+mn-ea"/>
                <a:cs typeface="+mn-cs"/>
              </a:rPr>
              <a:t>Medium- and large-sized corporations often choose to borrow cash by issuing bonds to the public. In fact, the most common form of corporate debt is bonds. A bond issue, in effect, breaks down a large debt (large corporations often borrow hundreds of millions of dollars at a time) into manageable parts—usually $1,000 or $5,000 units.</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Bonds obligate the issuing corporation to repay a stated amount (variously referred to as the </a:t>
            </a:r>
            <a:r>
              <a:rPr lang="en-US" sz="1200" b="0" i="1" u="none" strike="noStrike" kern="1200" baseline="0" dirty="0">
                <a:solidFill>
                  <a:schemeClr val="tx1"/>
                </a:solidFill>
                <a:latin typeface="+mn-lt"/>
                <a:ea typeface="+mn-ea"/>
                <a:cs typeface="+mn-cs"/>
              </a:rPr>
              <a:t>principal, par value, face amount, </a:t>
            </a:r>
            <a:r>
              <a:rPr lang="en-US" sz="1200" b="0" i="0" u="none" strike="noStrike" kern="1200" baseline="0" dirty="0">
                <a:solidFill>
                  <a:schemeClr val="tx1"/>
                </a:solidFill>
                <a:latin typeface="+mn-lt"/>
                <a:ea typeface="+mn-ea"/>
                <a:cs typeface="+mn-cs"/>
              </a:rPr>
              <a:t>or </a:t>
            </a:r>
            <a:r>
              <a:rPr lang="en-US" sz="1200" b="0" i="1" u="none" strike="noStrike" kern="1200" baseline="0" dirty="0">
                <a:solidFill>
                  <a:schemeClr val="tx1"/>
                </a:solidFill>
                <a:latin typeface="+mn-lt"/>
                <a:ea typeface="+mn-ea"/>
                <a:cs typeface="+mn-cs"/>
              </a:rPr>
              <a:t>maturity value</a:t>
            </a:r>
            <a:r>
              <a:rPr lang="en-US" sz="1200" b="0" i="0" u="none" strike="noStrike" kern="1200" baseline="0" dirty="0">
                <a:solidFill>
                  <a:schemeClr val="tx1"/>
                </a:solidFill>
                <a:latin typeface="+mn-lt"/>
                <a:ea typeface="+mn-ea"/>
                <a:cs typeface="+mn-cs"/>
              </a:rPr>
              <a:t>) at a specified </a:t>
            </a:r>
            <a:r>
              <a:rPr lang="en-US" sz="1200" b="0" i="1" u="none" strike="noStrike" kern="1200" baseline="0" dirty="0">
                <a:solidFill>
                  <a:schemeClr val="tx1"/>
                </a:solidFill>
                <a:latin typeface="+mn-lt"/>
                <a:ea typeface="+mn-ea"/>
                <a:cs typeface="+mn-cs"/>
              </a:rPr>
              <a:t>maturity date. </a:t>
            </a:r>
            <a:r>
              <a:rPr lang="en-US" sz="1200" b="0" i="0" u="none" strike="noStrike" kern="1200" baseline="0" dirty="0">
                <a:solidFill>
                  <a:schemeClr val="tx1"/>
                </a:solidFill>
                <a:latin typeface="+mn-lt"/>
                <a:ea typeface="+mn-ea"/>
                <a:cs typeface="+mn-cs"/>
              </a:rPr>
              <a:t>Maturities for bonds typically range from 10 to 40 years. In return for the use of the money borrowed, the company also agrees to pay </a:t>
            </a:r>
            <a:r>
              <a:rPr lang="en-US" sz="1200" b="0" i="1" u="none" strike="noStrike" kern="1200" baseline="0" dirty="0">
                <a:solidFill>
                  <a:schemeClr val="tx1"/>
                </a:solidFill>
                <a:latin typeface="+mn-lt"/>
                <a:ea typeface="+mn-ea"/>
                <a:cs typeface="+mn-cs"/>
              </a:rPr>
              <a:t>interest </a:t>
            </a:r>
            <a:r>
              <a:rPr lang="en-US" sz="1200" b="0" i="0" u="none" strike="noStrike" kern="1200" baseline="0" dirty="0">
                <a:solidFill>
                  <a:schemeClr val="tx1"/>
                </a:solidFill>
                <a:latin typeface="+mn-lt"/>
                <a:ea typeface="+mn-ea"/>
                <a:cs typeface="+mn-cs"/>
              </a:rPr>
              <a:t>to bondholders between the issue date and maturity. The periodic interest is a stated percentage of face amount (variously referred to as the </a:t>
            </a:r>
            <a:r>
              <a:rPr lang="en-US" sz="1200" b="0" i="1" u="none" strike="noStrike" kern="1200" baseline="0" dirty="0">
                <a:solidFill>
                  <a:schemeClr val="tx1"/>
                </a:solidFill>
                <a:latin typeface="+mn-lt"/>
                <a:ea typeface="+mn-ea"/>
                <a:cs typeface="+mn-cs"/>
              </a:rPr>
              <a:t>stated rate, coupon rate, </a:t>
            </a:r>
            <a:r>
              <a:rPr lang="en-US" sz="1200" b="0" i="0" u="none" strike="noStrike" kern="1200" baseline="0" dirty="0">
                <a:solidFill>
                  <a:schemeClr val="tx1"/>
                </a:solidFill>
                <a:latin typeface="+mn-lt"/>
                <a:ea typeface="+mn-ea"/>
                <a:cs typeface="+mn-cs"/>
              </a:rPr>
              <a:t>or </a:t>
            </a:r>
            <a:r>
              <a:rPr lang="en-US" sz="1200" b="0" i="1" u="none" strike="noStrike" kern="1200" baseline="0" dirty="0">
                <a:solidFill>
                  <a:schemeClr val="tx1"/>
                </a:solidFill>
                <a:latin typeface="+mn-lt"/>
                <a:ea typeface="+mn-ea"/>
                <a:cs typeface="+mn-cs"/>
              </a:rPr>
              <a:t>nominal rate</a:t>
            </a:r>
            <a:r>
              <a:rPr lang="en-US" sz="1200" b="0" i="0" u="none" strike="noStrike" kern="1200" baseline="0" dirty="0">
                <a:solidFill>
                  <a:schemeClr val="tx1"/>
                </a:solidFill>
                <a:latin typeface="+mn-lt"/>
                <a:ea typeface="+mn-ea"/>
                <a:cs typeface="+mn-cs"/>
              </a:rPr>
              <a:t>). Ordinarily, interest is paid semiannually on designated interest dates beginning six months after the day the bonds are “dated.”</a:t>
            </a:r>
            <a:endParaRPr lang="en-IN" dirty="0"/>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6DDA8C-CC4A-4BD1-9FB6-36F24E899521}" type="slidenum">
              <a:rPr lang="en-IN">
                <a:cs typeface="Arial" charset="0"/>
              </a:rPr>
              <a:pPr fontAlgn="base">
                <a:spcBef>
                  <a:spcPct val="0"/>
                </a:spcBef>
                <a:spcAft>
                  <a:spcPct val="0"/>
                </a:spcAft>
              </a:pPr>
              <a:t>2</a:t>
            </a:fld>
            <a:endParaRPr lang="en-IN" dirty="0">
              <a:cs typeface="Arial" charset="0"/>
            </a:endParaRPr>
          </a:p>
        </p:txBody>
      </p:sp>
    </p:spTree>
    <p:extLst>
      <p:ext uri="{BB962C8B-B14F-4D97-AF65-F5344CB8AC3E}">
        <p14:creationId xmlns:p14="http://schemas.microsoft.com/office/powerpoint/2010/main" val="39439685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ts val="0"/>
              </a:spcBef>
              <a:spcAft>
                <a:spcPct val="0"/>
              </a:spcAft>
              <a:buClrTx/>
              <a:buSzTx/>
              <a:buFontTx/>
              <a:buNone/>
              <a:tabLst/>
              <a:defRPr/>
            </a:pPr>
            <a:r>
              <a:rPr lang="en-IN" sz="1200" dirty="0"/>
              <a:t>The periodic amount is easily calculated by dividing the amount of the loan by the appropriate discount factor for the present value of an annuity. </a:t>
            </a:r>
          </a:p>
          <a:p>
            <a:pPr marL="0" marR="0" indent="0" algn="l" defTabSz="914400" rtl="0" eaLnBrk="1" fontAlgn="base" latinLnBrk="0" hangingPunct="1">
              <a:lnSpc>
                <a:spcPct val="100000"/>
              </a:lnSpc>
              <a:spcBef>
                <a:spcPts val="0"/>
              </a:spcBef>
              <a:spcAft>
                <a:spcPct val="0"/>
              </a:spcAft>
              <a:buClrTx/>
              <a:buSzTx/>
              <a:buFontTx/>
              <a:buNone/>
              <a:tabLst/>
              <a:defRPr/>
            </a:pPr>
            <a:endParaRPr lang="en-IN" sz="1200" dirty="0"/>
          </a:p>
          <a:p>
            <a:pPr marL="0" marR="0" indent="0" algn="l" defTabSz="914400" rtl="0" eaLnBrk="1" fontAlgn="base" latinLnBrk="0" hangingPunct="1">
              <a:lnSpc>
                <a:spcPct val="100000"/>
              </a:lnSpc>
              <a:spcBef>
                <a:spcPts val="0"/>
              </a:spcBef>
              <a:spcAft>
                <a:spcPct val="0"/>
              </a:spcAft>
              <a:buClrTx/>
              <a:buSzTx/>
              <a:buFontTx/>
              <a:buNone/>
              <a:tabLst/>
              <a:defRPr/>
            </a:pPr>
            <a:r>
              <a:rPr lang="en-IN" sz="1200" dirty="0"/>
              <a:t>For example,</a:t>
            </a:r>
            <a:r>
              <a:rPr lang="en-IN" sz="1200" baseline="0" dirty="0"/>
              <a:t> assume </a:t>
            </a:r>
            <a:r>
              <a:rPr lang="en-IN" sz="1200" dirty="0"/>
              <a:t>Skill Graphics purchased a package-labeling machine from Hughes–Barker Corporation by issuing a 12%, $700,000, three-year note that requires interest to be paid semiannually. Let’s also assume that the machine could have been purchased at a cash price of $666,633. Here,</a:t>
            </a:r>
            <a:r>
              <a:rPr lang="en-IN" sz="1200" baseline="0" dirty="0"/>
              <a:t> we determine the installment payment to be $139,857. This is calculated by dividing $666,633, the amount of loan, by 4.76654, present value of an ordinary annuity of $</a:t>
            </a:r>
            <a:r>
              <a:rPr lang="en-IN" sz="1200" baseline="0" dirty="0" smtClean="0"/>
              <a:t>1 − </a:t>
            </a:r>
            <a:r>
              <a:rPr lang="en-IN" sz="1200" i="1" baseline="0" dirty="0" smtClean="0"/>
              <a:t>n</a:t>
            </a:r>
            <a:r>
              <a:rPr lang="en-IN" sz="1200" baseline="0" dirty="0" smtClean="0"/>
              <a:t> </a:t>
            </a:r>
            <a:r>
              <a:rPr lang="en-IN" sz="1200" baseline="0" dirty="0"/>
              <a:t>= 6 years, </a:t>
            </a:r>
            <a:r>
              <a:rPr lang="en-IN" sz="1200" i="1" baseline="0" dirty="0"/>
              <a:t>i</a:t>
            </a:r>
            <a:r>
              <a:rPr lang="en-IN" sz="1200" baseline="0" dirty="0"/>
              <a:t> = 7%.</a:t>
            </a:r>
            <a:endParaRPr lang="en-IN" sz="1200" dirty="0"/>
          </a:p>
        </p:txBody>
      </p:sp>
      <p:sp>
        <p:nvSpPr>
          <p:cNvPr id="4" name="Slide Number Placeholder 3"/>
          <p:cNvSpPr>
            <a:spLocks noGrp="1"/>
          </p:cNvSpPr>
          <p:nvPr>
            <p:ph type="sldNum" sz="quarter" idx="10"/>
          </p:nvPr>
        </p:nvSpPr>
        <p:spPr/>
        <p:txBody>
          <a:bodyPr/>
          <a:lstStyle/>
          <a:p>
            <a:pPr>
              <a:defRPr/>
            </a:pPr>
            <a:fld id="{7CB2D331-82EA-48E0-910E-15F90698289F}" type="slidenum">
              <a:rPr lang="en-IN" smtClean="0"/>
              <a:pPr>
                <a:defRPr/>
              </a:pPr>
              <a:t>20</a:t>
            </a:fld>
            <a:endParaRPr lang="en-IN" dirty="0"/>
          </a:p>
        </p:txBody>
      </p:sp>
    </p:spTree>
    <p:extLst>
      <p:ext uri="{BB962C8B-B14F-4D97-AF65-F5344CB8AC3E}">
        <p14:creationId xmlns:p14="http://schemas.microsoft.com/office/powerpoint/2010/main" val="14779174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US" sz="1200" b="0" i="0" u="none" strike="noStrike" kern="1200" baseline="0" dirty="0">
                <a:solidFill>
                  <a:schemeClr val="tx1"/>
                </a:solidFill>
                <a:latin typeface="+mn-lt"/>
                <a:ea typeface="+mn-ea"/>
                <a:cs typeface="+mn-cs"/>
              </a:rPr>
              <a:t>In the balance sheet, long-term debt (liability for the debtor; asset for the creditor) typically is reported as a single amount, net of any discount or increased by any premium, rather than at its face amount accompanied by a separate valuation account for the discount or premium. Any portion of the debt to be paid (received) during the upcoming year, or operating cycle if longer, should be reported as a current amount. </a:t>
            </a:r>
            <a:endParaRPr lang="en-IN" sz="1200" b="0" i="0" u="none" strike="noStrike" kern="1200" baseline="0" dirty="0">
              <a:solidFill>
                <a:schemeClr val="tx1"/>
              </a:solidFill>
              <a:latin typeface="+mn-lt"/>
              <a:ea typeface="+mn-ea"/>
              <a:cs typeface="+mn-cs"/>
            </a:endParaRPr>
          </a:p>
          <a:p>
            <a:pPr>
              <a:spcBef>
                <a:spcPts val="0"/>
              </a:spcBef>
            </a:pPr>
            <a:endParaRPr lang="en-IN" sz="1200" b="0" i="0" u="none" strike="noStrike" kern="1200" baseline="0" dirty="0">
              <a:solidFill>
                <a:schemeClr val="tx1"/>
              </a:solidFill>
              <a:latin typeface="+mn-lt"/>
              <a:ea typeface="+mn-ea"/>
              <a:cs typeface="+mn-cs"/>
            </a:endParaRPr>
          </a:p>
          <a:p>
            <a:pPr>
              <a:spcBef>
                <a:spcPts val="0"/>
              </a:spcBef>
            </a:pPr>
            <a:r>
              <a:rPr lang="en-IN" sz="1200" b="0" i="0" u="none" strike="noStrike" kern="1200" baseline="0" dirty="0">
                <a:solidFill>
                  <a:schemeClr val="tx1"/>
                </a:solidFill>
                <a:latin typeface="+mn-lt"/>
                <a:ea typeface="+mn-ea"/>
                <a:cs typeface="+mn-cs"/>
              </a:rPr>
              <a:t>The fair value of financial instruments must be disclosed either in the body of the financial statements or in disclosure notes. These fair values are available for bonds and other securities traded on market exchanges in the form of quoted market prices. On the other hand, financial instruments not traded on market exchanges require other evidence of market value. For example, the market value of a note payable might be approximated by the present value of principal and interest payments using a current discount rate commensurate </a:t>
            </a:r>
            <a:r>
              <a:rPr lang="en-US" sz="1200" b="0" i="0" u="none" strike="noStrike" kern="1200" baseline="0" dirty="0">
                <a:solidFill>
                  <a:schemeClr val="tx1"/>
                </a:solidFill>
                <a:latin typeface="+mn-lt"/>
                <a:ea typeface="+mn-ea"/>
                <a:cs typeface="+mn-cs"/>
              </a:rPr>
              <a:t>with the risks involved.</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IN" sz="1200" b="0" i="0" u="none" strike="noStrike" kern="1200" baseline="0" dirty="0">
                <a:solidFill>
                  <a:schemeClr val="tx1"/>
                </a:solidFill>
                <a:latin typeface="+mn-lt"/>
                <a:ea typeface="+mn-ea"/>
                <a:cs typeface="+mn-cs"/>
              </a:rPr>
              <a:t>The disclosure note for debt includes the nature of the company’s liabilities, interest rates, maturity dates, call provisions, conversion options, restrictions imposed by creditors, and any assets pledged as collateral. For all long-term borrowings, disclosures also should include the aggregate amounts payable for each of the next five years.</a:t>
            </a:r>
            <a:endParaRPr lang="en-US" sz="1200" b="0" i="0" u="none" strike="noStrike" kern="1200" baseline="0" dirty="0">
              <a:solidFill>
                <a:schemeClr val="tx1"/>
              </a:solidFill>
              <a:latin typeface="+mn-lt"/>
              <a:ea typeface="+mn-ea"/>
              <a:cs typeface="+mn-cs"/>
            </a:endParaRP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endParaRPr lang="en-IN" dirty="0"/>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6440D14-4D49-4A21-BC9B-2AECD6E27FB4}" type="slidenum">
              <a:rPr lang="en-IN">
                <a:cs typeface="Arial" charset="0"/>
              </a:rPr>
              <a:pPr fontAlgn="base">
                <a:spcBef>
                  <a:spcPct val="0"/>
                </a:spcBef>
                <a:spcAft>
                  <a:spcPct val="0"/>
                </a:spcAft>
              </a:pPr>
              <a:t>21</a:t>
            </a:fld>
            <a:endParaRPr lang="en-IN" dirty="0">
              <a:cs typeface="Arial" charset="0"/>
            </a:endParaRPr>
          </a:p>
        </p:txBody>
      </p:sp>
    </p:spTree>
    <p:extLst>
      <p:ext uri="{BB962C8B-B14F-4D97-AF65-F5344CB8AC3E}">
        <p14:creationId xmlns:p14="http://schemas.microsoft.com/office/powerpoint/2010/main" val="9145590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US" sz="1200" b="0" i="0" u="none" strike="noStrike" kern="1200" baseline="0" dirty="0">
                <a:solidFill>
                  <a:schemeClr val="tx1"/>
                </a:solidFill>
                <a:latin typeface="+mn-lt"/>
                <a:ea typeface="+mn-ea"/>
                <a:cs typeface="+mn-cs"/>
              </a:rPr>
              <a:t>Business decisions involve risk. Failure to recognize risk while making business </a:t>
            </a:r>
            <a:r>
              <a:rPr lang="en-US" sz="1200" b="0" i="0" u="none" strike="noStrike" kern="1200" baseline="0" dirty="0" smtClean="0">
                <a:solidFill>
                  <a:schemeClr val="tx1"/>
                </a:solidFill>
                <a:latin typeface="+mn-lt"/>
                <a:ea typeface="+mn-ea"/>
                <a:cs typeface="+mn-cs"/>
              </a:rPr>
              <a:t>decisions </a:t>
            </a:r>
            <a:r>
              <a:rPr lang="en-US" sz="1200" b="0" i="0" u="none" strike="noStrike" kern="1200" baseline="0" dirty="0">
                <a:solidFill>
                  <a:schemeClr val="tx1"/>
                </a:solidFill>
                <a:latin typeface="+mn-lt"/>
                <a:ea typeface="+mn-ea"/>
                <a:cs typeface="+mn-cs"/>
              </a:rPr>
              <a:t>is one of the most costly yet </a:t>
            </a:r>
            <a:r>
              <a:rPr lang="en-US" sz="1200" b="0" i="0" u="none" strike="noStrike" kern="1200" baseline="0" dirty="0" smtClean="0">
                <a:solidFill>
                  <a:schemeClr val="tx1"/>
                </a:solidFill>
                <a:latin typeface="+mn-lt"/>
                <a:ea typeface="+mn-ea"/>
                <a:cs typeface="+mn-cs"/>
              </a:rPr>
              <a:t>common mistakes </a:t>
            </a:r>
            <a:r>
              <a:rPr lang="en-US" sz="1200" b="0" i="0" u="none" strike="noStrike" kern="1200" baseline="0" dirty="0">
                <a:solidFill>
                  <a:schemeClr val="tx1"/>
                </a:solidFill>
                <a:latin typeface="+mn-lt"/>
                <a:ea typeface="+mn-ea"/>
                <a:cs typeface="+mn-cs"/>
              </a:rPr>
              <a:t>investors and creditors can make. </a:t>
            </a:r>
            <a:r>
              <a:rPr lang="en-US" sz="1200" b="0" i="0" u="none" strike="noStrike" kern="1200" baseline="0" dirty="0" smtClean="0">
                <a:solidFill>
                  <a:schemeClr val="tx1"/>
                </a:solidFill>
                <a:latin typeface="+mn-lt"/>
                <a:ea typeface="+mn-ea"/>
                <a:cs typeface="+mn-cs"/>
              </a:rPr>
              <a:t>Long-term </a:t>
            </a:r>
            <a:r>
              <a:rPr lang="en-US" sz="1200" b="0" i="0" u="none" strike="noStrike" kern="1200" baseline="0" dirty="0">
                <a:solidFill>
                  <a:schemeClr val="tx1"/>
                </a:solidFill>
                <a:latin typeface="+mn-lt"/>
                <a:ea typeface="+mn-ea"/>
                <a:cs typeface="+mn-cs"/>
              </a:rPr>
              <a:t>debt is one of the first places decision makers should look when trying to get a handle on risk.</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In general, debt increases risk. As an owner, debt would place you in a subordinate position relative to creditors because the claims of creditors must be satisfied first in case of liquidation. In addition, debt requires payment, usually on specific dates. Failure to pay debt interest and principal on a timely basis may result in default and perhaps even bankruptcy. The debt to equity ratio, total liabilities divided by shareholders’ equity, often is calculated to measure the degree of risk. Other things being equal, the higher the debt to equity ratio, the higher the risk. The type of risk this ratio measures is called default risk because it presumably indicates the likelihood a company will default on its obligations. </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Debt can also be an advantage. It can be used to enhance the return to shareholders. This concept, known as leverage, was described and illustrated in Chapter 3. If a company earns a return on borrowed funds in excess of the cost of borrowing the funds, shareholders are provided with a total return greater than what could have been earned with equity funds alone. This desirable situation is called </a:t>
            </a:r>
            <a:r>
              <a:rPr lang="en-US" sz="1200" b="0" i="1" u="none" strike="noStrike" kern="1200" baseline="0" dirty="0">
                <a:solidFill>
                  <a:schemeClr val="tx1"/>
                </a:solidFill>
                <a:latin typeface="+mn-lt"/>
                <a:ea typeface="+mn-ea"/>
                <a:cs typeface="+mn-cs"/>
              </a:rPr>
              <a:t>favorable financial leverage</a:t>
            </a:r>
            <a:r>
              <a:rPr lang="en-US" sz="1200" b="0" i="0" u="none" strike="noStrike" kern="1200" baseline="0" dirty="0">
                <a:solidFill>
                  <a:schemeClr val="tx1"/>
                </a:solidFill>
                <a:latin typeface="+mn-lt"/>
                <a:ea typeface="+mn-ea"/>
                <a:cs typeface="+mn-cs"/>
              </a:rPr>
              <a:t>. Unfortunately, leverage is not always favorable. Sometimes the cost of borrowing the funds exceeds the returns they generate. This illustrates the typical risk-return trade-off faced by shareholders.</a:t>
            </a:r>
          </a:p>
          <a:p>
            <a:pPr>
              <a:spcBef>
                <a:spcPts val="0"/>
              </a:spcBef>
            </a:pPr>
            <a:r>
              <a:rPr lang="en-US" sz="1200" b="0" i="0" u="none" strike="noStrike" kern="1200" baseline="0" dirty="0">
                <a:solidFill>
                  <a:srgbClr val="FF00FF"/>
                </a:solidFill>
                <a:latin typeface="+mn-lt"/>
                <a:ea typeface="+mn-ea"/>
                <a:cs typeface="+mn-cs"/>
              </a:rPr>
              <a:t/>
            </a:r>
            <a:br>
              <a:rPr lang="en-US" sz="1200" b="0" i="0" u="none" strike="noStrike" kern="1200" baseline="0" dirty="0">
                <a:solidFill>
                  <a:srgbClr val="FF00FF"/>
                </a:solidFill>
                <a:latin typeface="+mn-lt"/>
                <a:ea typeface="+mn-ea"/>
                <a:cs typeface="+mn-cs"/>
              </a:rPr>
            </a:br>
            <a:r>
              <a:rPr lang="en-US" sz="1200" b="0" i="0" u="none" strike="noStrike" kern="1200" baseline="0" dirty="0">
                <a:solidFill>
                  <a:schemeClr val="tx1"/>
                </a:solidFill>
                <a:latin typeface="+mn-lt"/>
                <a:ea typeface="+mn-ea"/>
                <a:cs typeface="+mn-cs"/>
              </a:rPr>
              <a:t>Creditors demand interest payments as compensation for the use of their capital. Failure to pay interest as scheduled may cause several adverse consequences, including bankruptcy.</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kern="1200" dirty="0">
                <a:solidFill>
                  <a:schemeClr val="tx1"/>
                </a:solidFill>
                <a:latin typeface="+mn-lt"/>
                <a:ea typeface="+mn-ea"/>
                <a:cs typeface="+mn-cs"/>
              </a:rPr>
              <a:t>Therefore, another way to measure a company’s ability to pay its obligations is by comparing interest payments with income available to pay those charges. The times interest earned ratio does this by dividing income, before subtracting interest expense or income tax expense, by interest expense.</a:t>
            </a:r>
          </a:p>
          <a:p>
            <a:pPr>
              <a:spcBef>
                <a:spcPts val="0"/>
              </a:spcBef>
            </a:pPr>
            <a:endParaRPr lang="en-US" sz="1200" kern="1200" dirty="0">
              <a:solidFill>
                <a:schemeClr val="tx1"/>
              </a:solidFill>
              <a:latin typeface="+mn-lt"/>
              <a:ea typeface="+mn-ea"/>
              <a:cs typeface="+mn-cs"/>
            </a:endParaRPr>
          </a:p>
          <a:p>
            <a:pPr>
              <a:spcBef>
                <a:spcPts val="0"/>
              </a:spcBef>
            </a:pPr>
            <a:r>
              <a:rPr lang="en-US" sz="1200" kern="1200" dirty="0">
                <a:solidFill>
                  <a:schemeClr val="tx1"/>
                </a:solidFill>
                <a:latin typeface="+mn-lt"/>
                <a:ea typeface="+mn-ea"/>
                <a:cs typeface="+mn-cs"/>
              </a:rPr>
              <a:t>Two points about this ratio are important. First, because interest is deductible for income tax purposes, income before interest and taxes is a better indication of a company’s ability to pay interest than is income after interest and taxes (i.e., net income). Second, income before interest and taxes is a rough approximation for cash flow generated from operations. The primary concern of decision makers is, of course, the cash available to make interest payments. In fact, this ratio often is computed by dividing cash flow generated from operations by interest payments.</a:t>
            </a:r>
            <a:endParaRPr lang="en-US" sz="1200" b="0" i="0" u="none" strike="noStrike" kern="1200" baseline="0" dirty="0">
              <a:solidFill>
                <a:schemeClr val="tx1"/>
              </a:solidFill>
              <a:latin typeface="+mn-lt"/>
              <a:ea typeface="+mn-ea"/>
              <a:cs typeface="+mn-cs"/>
            </a:endParaRPr>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D15D8FB-FC97-4C24-A5FC-6A392C5ECBA1}" type="slidenum">
              <a:rPr lang="en-IN">
                <a:cs typeface="Arial" charset="0"/>
              </a:rPr>
              <a:pPr fontAlgn="base">
                <a:spcBef>
                  <a:spcPct val="0"/>
                </a:spcBef>
                <a:spcAft>
                  <a:spcPct val="0"/>
                </a:spcAft>
              </a:pPr>
              <a:t>22</a:t>
            </a:fld>
            <a:endParaRPr lang="en-IN" dirty="0">
              <a:cs typeface="Arial" charset="0"/>
            </a:endParaRPr>
          </a:p>
        </p:txBody>
      </p:sp>
    </p:spTree>
    <p:extLst>
      <p:ext uri="{BB962C8B-B14F-4D97-AF65-F5344CB8AC3E}">
        <p14:creationId xmlns:p14="http://schemas.microsoft.com/office/powerpoint/2010/main" val="921789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US" sz="1200" b="0" i="0" u="none" strike="noStrike" kern="1200" baseline="0" dirty="0">
                <a:solidFill>
                  <a:schemeClr val="tx1"/>
                </a:solidFill>
                <a:latin typeface="+mn-lt"/>
                <a:ea typeface="+mn-ea"/>
                <a:cs typeface="+mn-cs"/>
              </a:rPr>
              <a:t>Debt to equity ratio is calculated by dividing total liabilities by the shareholder’s equity. The debt to equity ratio indicates the extent of trading on the equity, or financial leverage.</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In this case, </a:t>
            </a:r>
            <a:r>
              <a:rPr lang="en-US" sz="1200" b="0" i="0" u="none" strike="noStrike" kern="1200" baseline="0" dirty="0" smtClean="0">
                <a:solidFill>
                  <a:schemeClr val="tx1"/>
                </a:solidFill>
                <a:latin typeface="+mn-lt"/>
                <a:ea typeface="+mn-ea"/>
                <a:cs typeface="+mn-cs"/>
              </a:rPr>
              <a:t>PepsiCo </a:t>
            </a:r>
            <a:r>
              <a:rPr lang="en-US" sz="1200" b="0" i="0" u="none" strike="noStrike" kern="1200" baseline="0" dirty="0">
                <a:solidFill>
                  <a:schemeClr val="tx1"/>
                </a:solidFill>
                <a:latin typeface="+mn-lt"/>
                <a:ea typeface="+mn-ea"/>
                <a:cs typeface="+mn-cs"/>
              </a:rPr>
              <a:t>has a higher debt to equity ratio compared to Coca-Cola. Remember, that’s not necessarily a positive or a negative. Let’s look closer. </a:t>
            </a:r>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D15D8FB-FC97-4C24-A5FC-6A392C5ECBA1}" type="slidenum">
              <a:rPr lang="en-IN">
                <a:cs typeface="Arial" charset="0"/>
              </a:rPr>
              <a:pPr fontAlgn="base">
                <a:spcBef>
                  <a:spcPct val="0"/>
                </a:spcBef>
                <a:spcAft>
                  <a:spcPct val="0"/>
                </a:spcAft>
              </a:pPr>
              <a:t>23</a:t>
            </a:fld>
            <a:endParaRPr lang="en-IN" dirty="0">
              <a:cs typeface="Arial" charset="0"/>
            </a:endParaRPr>
          </a:p>
        </p:txBody>
      </p:sp>
    </p:spTree>
    <p:extLst>
      <p:ext uri="{BB962C8B-B14F-4D97-AF65-F5344CB8AC3E}">
        <p14:creationId xmlns:p14="http://schemas.microsoft.com/office/powerpoint/2010/main" val="921789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ts val="0"/>
              </a:spcBef>
              <a:spcAft>
                <a:spcPct val="0"/>
              </a:spcAft>
              <a:buClrTx/>
              <a:buSzTx/>
              <a:buFontTx/>
              <a:buNone/>
              <a:tabLst/>
              <a:defRPr/>
            </a:pPr>
            <a:r>
              <a:rPr lang="en-US" sz="1200" b="0" i="0" u="none" strike="noStrike" kern="1200" baseline="0" dirty="0">
                <a:solidFill>
                  <a:schemeClr val="tx1"/>
                </a:solidFill>
                <a:latin typeface="+mn-lt"/>
                <a:ea typeface="+mn-ea"/>
                <a:cs typeface="+mn-cs"/>
              </a:rPr>
              <a:t>When the return on shareholders’ equity is greater than the return on assets, management is using debt funds to enhance the earnings for shareholders. Both firms do this. We calculate return on assets for 2015 as seen here. The rate of return on assets indicates profitability without regard to how resources are financed. The return on assets indicates a company’s overall profitability, ignoring specific sources of financing. In this regard, Coca-Cola’s profitability is slightly higher than PepsiCo’s. </a:t>
            </a:r>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D15D8FB-FC97-4C24-A5FC-6A392C5ECBA1}" type="slidenum">
              <a:rPr lang="en-IN">
                <a:cs typeface="Arial" charset="0"/>
              </a:rPr>
              <a:pPr fontAlgn="base">
                <a:spcBef>
                  <a:spcPct val="0"/>
                </a:spcBef>
                <a:spcAft>
                  <a:spcPct val="0"/>
                </a:spcAft>
              </a:pPr>
              <a:t>24</a:t>
            </a:fld>
            <a:endParaRPr lang="en-IN" dirty="0">
              <a:cs typeface="Arial" charset="0"/>
            </a:endParaRPr>
          </a:p>
        </p:txBody>
      </p:sp>
    </p:spTree>
    <p:extLst>
      <p:ext uri="{BB962C8B-B14F-4D97-AF65-F5344CB8AC3E}">
        <p14:creationId xmlns:p14="http://schemas.microsoft.com/office/powerpoint/2010/main" val="921789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ts val="0"/>
              </a:spcBef>
              <a:spcAft>
                <a:spcPct val="0"/>
              </a:spcAft>
              <a:buClrTx/>
              <a:buSzTx/>
              <a:buFontTx/>
              <a:buNone/>
              <a:tabLst/>
              <a:defRPr/>
            </a:pPr>
            <a:r>
              <a:rPr lang="en-US" sz="1200" b="0" i="0" u="none" strike="noStrike" kern="1200" baseline="0" dirty="0">
                <a:solidFill>
                  <a:schemeClr val="tx1"/>
                </a:solidFill>
                <a:latin typeface="+mn-lt"/>
                <a:ea typeface="+mn-ea"/>
                <a:cs typeface="+mn-cs"/>
              </a:rPr>
              <a:t>That advantage, though, disappears when we compare the return to shareholders.</a:t>
            </a:r>
          </a:p>
          <a:p>
            <a:pPr marL="0" marR="0" indent="0" algn="l" defTabSz="914400" rtl="0" eaLnBrk="1" fontAlgn="base" latinLnBrk="0" hangingPunct="1">
              <a:lnSpc>
                <a:spcPct val="100000"/>
              </a:lnSpc>
              <a:spcBef>
                <a:spcPts val="0"/>
              </a:spcBef>
              <a:spcAft>
                <a:spcPct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indent="0" algn="l" defTabSz="914400" rtl="0" eaLnBrk="1" fontAlgn="base" latinLnBrk="0" hangingPunct="1">
              <a:lnSpc>
                <a:spcPct val="100000"/>
              </a:lnSpc>
              <a:spcBef>
                <a:spcPts val="0"/>
              </a:spcBef>
              <a:spcAft>
                <a:spcPct val="0"/>
              </a:spcAft>
              <a:buClrTx/>
              <a:buSzTx/>
              <a:buFontTx/>
              <a:buNone/>
              <a:tabLst/>
              <a:defRPr/>
            </a:pPr>
            <a:r>
              <a:rPr lang="en-US" sz="1200" b="0" i="0" u="none" strike="noStrike" kern="1200" baseline="0" dirty="0">
                <a:solidFill>
                  <a:schemeClr val="tx1"/>
                </a:solidFill>
                <a:latin typeface="+mn-lt"/>
                <a:ea typeface="+mn-ea"/>
                <a:cs typeface="+mn-cs"/>
              </a:rPr>
              <a:t>The rate of return on shareholders’ equity indicates the effectiveness of employing resources provided by owners. The return on assets measures the success of the company in generating income for its shareholders. The calculation is the same as return on assets except that the denominator position is taken by the </a:t>
            </a:r>
            <a:r>
              <a:rPr lang="en-US" sz="1200" b="0" i="0" u="none" strike="noStrike" kern="1200" baseline="0" dirty="0" smtClean="0">
                <a:solidFill>
                  <a:schemeClr val="tx1"/>
                </a:solidFill>
                <a:latin typeface="+mn-lt"/>
                <a:ea typeface="+mn-ea"/>
                <a:cs typeface="+mn-cs"/>
              </a:rPr>
              <a:t>shareholders’ </a:t>
            </a:r>
            <a:r>
              <a:rPr lang="en-US" sz="1200" b="0" i="0" u="none" strike="noStrike" kern="1200" baseline="0" dirty="0">
                <a:solidFill>
                  <a:schemeClr val="tx1"/>
                </a:solidFill>
                <a:latin typeface="+mn-lt"/>
                <a:ea typeface="+mn-ea"/>
                <a:cs typeface="+mn-cs"/>
              </a:rPr>
              <a:t>equity. </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Coca-Cola’s return on assets is 5% higher than PepsiCo’s, but its return on shareholders’ equity is 37% less. The reason is that higher leverage has been used by </a:t>
            </a:r>
            <a:r>
              <a:rPr lang="en-US" sz="1200" b="0" i="0" u="none" strike="noStrike" kern="1200" baseline="0" dirty="0" smtClean="0">
                <a:solidFill>
                  <a:schemeClr val="tx1"/>
                </a:solidFill>
                <a:latin typeface="+mn-lt"/>
                <a:ea typeface="+mn-ea"/>
                <a:cs typeface="+mn-cs"/>
              </a:rPr>
              <a:t>PepsiCo </a:t>
            </a:r>
            <a:r>
              <a:rPr lang="en-US" sz="1200" b="0" i="0" u="none" strike="noStrike" kern="1200" baseline="0" dirty="0">
                <a:solidFill>
                  <a:schemeClr val="tx1"/>
                </a:solidFill>
                <a:latin typeface="+mn-lt"/>
                <a:ea typeface="+mn-ea"/>
                <a:cs typeface="+mn-cs"/>
              </a:rPr>
              <a:t>to provide a relatively greater return to shareholders. PepsiCo increased its return to shareholders 5.8 times (45.3% / 7.8%) the return on assets. Coca-Cola increased its return to shareholders 3.5 times (28.5% / 8.2%) the return on assets. Interpret this with caution, though. PepsiCo’s higher leverage means higher risk as well. In down times, PepsiCo’s return to shareholders will suffer proportionally more than will Coca-Cola’s. </a:t>
            </a:r>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D15D8FB-FC97-4C24-A5FC-6A392C5ECBA1}" type="slidenum">
              <a:rPr lang="en-IN">
                <a:cs typeface="Arial" charset="0"/>
              </a:rPr>
              <a:pPr fontAlgn="base">
                <a:spcBef>
                  <a:spcPct val="0"/>
                </a:spcBef>
                <a:spcAft>
                  <a:spcPct val="0"/>
                </a:spcAft>
              </a:pPr>
              <a:t>25</a:t>
            </a:fld>
            <a:endParaRPr lang="en-IN" dirty="0">
              <a:cs typeface="Arial" charset="0"/>
            </a:endParaRPr>
          </a:p>
        </p:txBody>
      </p:sp>
    </p:spTree>
    <p:extLst>
      <p:ext uri="{BB962C8B-B14F-4D97-AF65-F5344CB8AC3E}">
        <p14:creationId xmlns:p14="http://schemas.microsoft.com/office/powerpoint/2010/main" val="921789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US" sz="1200" kern="1200" dirty="0">
                <a:solidFill>
                  <a:schemeClr val="tx1"/>
                </a:solidFill>
                <a:latin typeface="+mn-lt"/>
                <a:ea typeface="+mn-ea"/>
                <a:cs typeface="+mn-cs"/>
              </a:rPr>
              <a:t>Liabilities can also have misleading effects on the income statement. Decision makers should look carefully at gains and losses produced by early extinguishment of debt. These have nothing to do with a company’s normal operating activities. Unchecked, corporate management can be tempted to schedule debt buybacks to provide discretionary income in down years or even losses in up years to smooth income over time. </a:t>
            </a:r>
            <a:r>
              <a:rPr lang="en-US" sz="1200" b="1" kern="1200" dirty="0">
                <a:solidFill>
                  <a:schemeClr val="tx1"/>
                </a:solidFill>
                <a:latin typeface="+mn-lt"/>
                <a:ea typeface="+mn-ea"/>
                <a:cs typeface="+mn-cs"/>
              </a:rPr>
              <a:t>Decision makers should be alert to gains and losses that have nothing to do with a company’s normal operating activities.</a:t>
            </a:r>
            <a:endParaRPr lang="en-US" sz="1200" b="1" i="0" u="none" strike="noStrike" kern="1200" baseline="0" dirty="0">
              <a:solidFill>
                <a:schemeClr val="tx1"/>
              </a:solidFill>
              <a:latin typeface="+mn-lt"/>
              <a:ea typeface="+mn-ea"/>
              <a:cs typeface="+mn-cs"/>
            </a:endParaRP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When debt of any type is retired prior to its scheduled maturity date, the transaction is referred to as </a:t>
            </a:r>
            <a:r>
              <a:rPr lang="en-US" sz="1200" b="1" i="0" u="none" strike="noStrike" kern="1200" baseline="0" dirty="0">
                <a:solidFill>
                  <a:schemeClr val="tx1"/>
                </a:solidFill>
                <a:latin typeface="+mn-lt"/>
                <a:ea typeface="+mn-ea"/>
                <a:cs typeface="+mn-cs"/>
              </a:rPr>
              <a:t>early extinguishment of debt</a:t>
            </a:r>
            <a:r>
              <a:rPr lang="en-US" sz="1200" b="0" i="0" u="none" strike="noStrike" kern="1200" baseline="0" dirty="0">
                <a:solidFill>
                  <a:schemeClr val="tx1"/>
                </a:solidFill>
                <a:latin typeface="+mn-lt"/>
                <a:ea typeface="+mn-ea"/>
                <a:cs typeface="+mn-cs"/>
              </a:rPr>
              <a:t>.</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kern="1200" dirty="0">
                <a:solidFill>
                  <a:schemeClr val="tx1"/>
                </a:solidFill>
                <a:latin typeface="+mn-lt"/>
                <a:ea typeface="+mn-ea"/>
                <a:cs typeface="+mn-cs"/>
              </a:rPr>
              <a:t>In that case, a gain or a loss may result. Earlier we noted that a call feature accompanies most bonds to protect the issuer against declining interest rates. Even when bonds are not callable, the issuing company can retire bonds early by purchasing them on the open market. Regardless of the method, when debt of any type is retired prior to its scheduled maturity date, the transaction is referred to as </a:t>
            </a:r>
            <a:r>
              <a:rPr lang="en-US" sz="1200" b="1" kern="1200" dirty="0">
                <a:solidFill>
                  <a:schemeClr val="tx1"/>
                </a:solidFill>
                <a:latin typeface="+mn-lt"/>
                <a:ea typeface="+mn-ea"/>
                <a:cs typeface="+mn-cs"/>
              </a:rPr>
              <a:t>early extinguishment of debt</a:t>
            </a:r>
            <a:r>
              <a:rPr lang="en-US" sz="1200" kern="1200" dirty="0">
                <a:solidFill>
                  <a:schemeClr val="tx1"/>
                </a:solidFill>
                <a:latin typeface="+mn-lt"/>
                <a:ea typeface="+mn-ea"/>
                <a:cs typeface="+mn-cs"/>
              </a:rPr>
              <a:t>. </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kern="1200" dirty="0">
                <a:solidFill>
                  <a:schemeClr val="tx1"/>
                </a:solidFill>
                <a:latin typeface="+mn-lt"/>
                <a:ea typeface="+mn-ea"/>
                <a:cs typeface="+mn-cs"/>
              </a:rPr>
              <a:t>To record the extinguishment, the account balances pertinent to the debt obviously must be removed from the books. Of course cash is credited for the amount paid—the call price or market price. The difference between the book value of the debt and the reacquisition price represents either a gain or a loss on the early extinguishment of debt. When the debt is retired for less than book value, the debtor is in a favorable position and records a gain. The opposite occurs for a loss. </a:t>
            </a:r>
            <a:endParaRPr lang="en-US" sz="1200" b="0" i="0" u="none" strike="noStrike" kern="1200" baseline="0" dirty="0">
              <a:solidFill>
                <a:schemeClr val="tx1"/>
              </a:solidFill>
              <a:latin typeface="+mn-lt"/>
              <a:ea typeface="+mn-ea"/>
              <a:cs typeface="+mn-cs"/>
            </a:endParaRPr>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9796DD-CF90-4A7A-B006-01F6B0C0A4E4}" type="slidenum">
              <a:rPr lang="en-IN">
                <a:cs typeface="Arial" charset="0"/>
              </a:rPr>
              <a:pPr fontAlgn="base">
                <a:spcBef>
                  <a:spcPct val="0"/>
                </a:spcBef>
                <a:spcAft>
                  <a:spcPct val="0"/>
                </a:spcAft>
              </a:pPr>
              <a:t>26</a:t>
            </a:fld>
            <a:endParaRPr lang="en-IN" dirty="0">
              <a:cs typeface="Arial" charset="0"/>
            </a:endParaRPr>
          </a:p>
        </p:txBody>
      </p:sp>
    </p:spTree>
    <p:extLst>
      <p:ext uri="{BB962C8B-B14F-4D97-AF65-F5344CB8AC3E}">
        <p14:creationId xmlns:p14="http://schemas.microsoft.com/office/powerpoint/2010/main" val="30452242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ts val="0"/>
              </a:spcBef>
              <a:spcAft>
                <a:spcPct val="0"/>
              </a:spcAft>
              <a:buClrTx/>
              <a:buSzTx/>
              <a:buFontTx/>
              <a:buNone/>
              <a:tabLst/>
              <a:defRPr/>
            </a:pPr>
            <a:r>
              <a:rPr lang="en-IN" sz="1200" b="0" i="0" u="none" strike="noStrike" kern="1200" baseline="0" dirty="0">
                <a:solidFill>
                  <a:schemeClr val="tx1"/>
                </a:solidFill>
                <a:latin typeface="+mn-lt"/>
                <a:ea typeface="+mn-ea"/>
                <a:cs typeface="+mn-cs"/>
              </a:rPr>
              <a:t>Sometimes corporations include a convertible feature as part of a bond offering. Convertible bonds can be converted into (that is, exchanged for) shares of stock at the option of the bondholder. Among the reasons for issuing convertible bonds rather than straight debt are: (a) to sell the bonds at a higher price (which means a lower effective interest cost); (b) to use as a medium of exchange in mergers and acquisitions; and (c) to enable smaller firms or debt-heavy companies to obtain access to the bond market. Sometimes convertible bonds serve as an indirect way to issue stock when there is shareholder resistance to direct issuance </a:t>
            </a:r>
            <a:r>
              <a:rPr lang="en-US" sz="1200" b="0" i="0" u="none" strike="noStrike" kern="1200" baseline="0" dirty="0">
                <a:solidFill>
                  <a:schemeClr val="tx1"/>
                </a:solidFill>
                <a:latin typeface="+mn-lt"/>
                <a:ea typeface="+mn-ea"/>
                <a:cs typeface="+mn-cs"/>
              </a:rPr>
              <a:t>of additional equity.</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kern="1200" dirty="0">
                <a:solidFill>
                  <a:schemeClr val="tx1"/>
                </a:solidFill>
                <a:latin typeface="+mn-lt"/>
                <a:ea typeface="+mn-ea"/>
                <a:cs typeface="+mn-cs"/>
              </a:rPr>
              <a:t>Central to each of these reasons for issuing convertible debt is that the conversion feature is attractive to investors. This hybrid security has features of both debt and equity. The owner has a fixed-income security that can become common stock if and when the firm’s prosperity makes that feasible. This increases the investor’s upside potential while limiting the downside risk. The conversion feature has monetary value. Just how valuable it is depends on both the conversion terms and market conditions. But from an accounting perspective the question raised is how to account for its value. </a:t>
            </a:r>
            <a:endParaRPr lang="en-US" sz="1200" b="0" i="0" u="none" strike="noStrike" kern="1200" baseline="0" dirty="0">
              <a:solidFill>
                <a:schemeClr val="tx1"/>
              </a:solidFill>
              <a:latin typeface="+mn-lt"/>
              <a:ea typeface="+mn-ea"/>
              <a:cs typeface="+mn-cs"/>
            </a:endParaRPr>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9796DD-CF90-4A7A-B006-01F6B0C0A4E4}" type="slidenum">
              <a:rPr lang="en-IN">
                <a:cs typeface="Arial" charset="0"/>
              </a:rPr>
              <a:pPr fontAlgn="base">
                <a:spcBef>
                  <a:spcPct val="0"/>
                </a:spcBef>
                <a:spcAft>
                  <a:spcPct val="0"/>
                </a:spcAft>
              </a:pPr>
              <a:t>27</a:t>
            </a:fld>
            <a:endParaRPr lang="en-IN" dirty="0">
              <a:cs typeface="Arial" charset="0"/>
            </a:endParaRPr>
          </a:p>
        </p:txBody>
      </p:sp>
    </p:spTree>
    <p:extLst>
      <p:ext uri="{BB962C8B-B14F-4D97-AF65-F5344CB8AC3E}">
        <p14:creationId xmlns:p14="http://schemas.microsoft.com/office/powerpoint/2010/main" val="3045224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lang="en-IN" sz="1200" b="0" i="0" u="none" strike="noStrike" kern="1200" baseline="0" dirty="0">
                <a:solidFill>
                  <a:schemeClr val="tx1"/>
                </a:solidFill>
                <a:latin typeface="+mn-lt"/>
                <a:ea typeface="+mn-ea"/>
                <a:cs typeface="+mn-cs"/>
              </a:rPr>
              <a:t>Illustration </a:t>
            </a:r>
            <a:r>
              <a:rPr lang="en-IN" sz="1200" b="0" i="0" u="none" strike="noStrike" kern="1200" baseline="0" dirty="0" smtClean="0">
                <a:solidFill>
                  <a:schemeClr val="tx1"/>
                </a:solidFill>
                <a:latin typeface="+mn-lt"/>
                <a:ea typeface="+mn-ea"/>
                <a:cs typeface="+mn-cs"/>
              </a:rPr>
              <a:t>14–18 </a:t>
            </a:r>
            <a:r>
              <a:rPr lang="en-IN" sz="1200" b="0" i="0" u="none" strike="noStrike" kern="1200" baseline="0" dirty="0">
                <a:solidFill>
                  <a:schemeClr val="tx1"/>
                </a:solidFill>
                <a:latin typeface="+mn-lt"/>
                <a:ea typeface="+mn-ea"/>
                <a:cs typeface="+mn-cs"/>
              </a:rPr>
              <a:t>Convertible Bonds (cont.)</a:t>
            </a:r>
          </a:p>
          <a:p>
            <a:pPr>
              <a:spcBef>
                <a:spcPts val="0"/>
              </a:spcBef>
            </a:pPr>
            <a:endParaRPr lang="en-IN" sz="1200" b="0" i="0" u="none" strike="noStrike" kern="1200" baseline="0" dirty="0">
              <a:solidFill>
                <a:schemeClr val="tx1"/>
              </a:solidFill>
              <a:latin typeface="+mn-lt"/>
              <a:ea typeface="+mn-ea"/>
              <a:cs typeface="+mn-cs"/>
            </a:endParaRPr>
          </a:p>
          <a:p>
            <a:pPr>
              <a:spcBef>
                <a:spcPts val="0"/>
              </a:spcBef>
            </a:pPr>
            <a:r>
              <a:rPr lang="en-IN" sz="1200" b="0" i="0" u="none" strike="noStrike" kern="1200" baseline="0" dirty="0">
                <a:solidFill>
                  <a:schemeClr val="tx1"/>
                </a:solidFill>
                <a:latin typeface="+mn-lt"/>
                <a:ea typeface="+mn-ea"/>
                <a:cs typeface="+mn-cs"/>
              </a:rPr>
              <a:t>If and when the bondholder exercises his or her option to convert the bonds into shares of stock, the bonds are removed from the accounting records and the new shares issued are recorded at the same amount (in other words, at the book value of the bonds). To illustrate, assume that half the convertible bonds issued by HTL Manufacturers are converted at a time when the remaining unamortized premium is $2 million. </a:t>
            </a:r>
          </a:p>
          <a:p>
            <a:pPr>
              <a:spcBef>
                <a:spcPts val="0"/>
              </a:spcBef>
            </a:pPr>
            <a:endParaRPr lang="en-IN"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The </a:t>
            </a:r>
            <a:r>
              <a:rPr lang="en-US" sz="1200" b="0" i="0" u="none" strike="noStrike" kern="1200" baseline="0" dirty="0" smtClean="0">
                <a:solidFill>
                  <a:schemeClr val="tx1"/>
                </a:solidFill>
                <a:latin typeface="+mn-lt"/>
                <a:ea typeface="+mn-ea"/>
                <a:cs typeface="+mn-cs"/>
              </a:rPr>
              <a:t>two </a:t>
            </a:r>
            <a:r>
              <a:rPr lang="en-US" sz="1200" b="0" i="0" u="none" strike="noStrike" kern="1200" baseline="0" dirty="0">
                <a:solidFill>
                  <a:schemeClr val="tx1"/>
                </a:solidFill>
                <a:latin typeface="+mn-lt"/>
                <a:ea typeface="+mn-ea"/>
                <a:cs typeface="+mn-cs"/>
              </a:rPr>
              <a:t>million shares issued are recorded at the $51 million book value of the bonds retired.</a:t>
            </a:r>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9796DD-CF90-4A7A-B006-01F6B0C0A4E4}" type="slidenum">
              <a:rPr lang="en-IN">
                <a:cs typeface="Arial" charset="0"/>
              </a:rPr>
              <a:pPr fontAlgn="base">
                <a:spcBef>
                  <a:spcPct val="0"/>
                </a:spcBef>
                <a:spcAft>
                  <a:spcPct val="0"/>
                </a:spcAft>
              </a:pPr>
              <a:t>28</a:t>
            </a:fld>
            <a:endParaRPr lang="en-IN" dirty="0">
              <a:cs typeface="Arial" charset="0"/>
            </a:endParaRPr>
          </a:p>
        </p:txBody>
      </p:sp>
    </p:spTree>
    <p:extLst>
      <p:ext uri="{BB962C8B-B14F-4D97-AF65-F5344CB8AC3E}">
        <p14:creationId xmlns:p14="http://schemas.microsoft.com/office/powerpoint/2010/main" val="30452242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US" sz="1200" kern="1200" dirty="0">
                <a:solidFill>
                  <a:schemeClr val="tx1"/>
                </a:solidFill>
                <a:latin typeface="+mn-lt"/>
                <a:ea typeface="+mn-ea"/>
                <a:cs typeface="+mn-cs"/>
              </a:rPr>
              <a:t>Investors often are reluctant to convert bonds to stock, even when share prices have risen significantly since the convertible bonds were purchased. This is because the market price of the convertible bonds will rise along with market prices of the stock. So companies sometimes try to induce conversion. The motivation might be to reduce debt and become a better risk to potential lenders or achieve a lower debt-to-equity ratio.</a:t>
            </a:r>
          </a:p>
          <a:p>
            <a:pPr>
              <a:spcBef>
                <a:spcPts val="0"/>
              </a:spcBef>
            </a:pPr>
            <a:endParaRPr lang="en-IN" sz="1200" b="0" i="0" u="none" strike="noStrike" kern="1200" baseline="0" dirty="0">
              <a:solidFill>
                <a:schemeClr val="tx1"/>
              </a:solidFill>
              <a:latin typeface="+mn-lt"/>
              <a:ea typeface="+mn-ea"/>
              <a:cs typeface="+mn-cs"/>
            </a:endParaRPr>
          </a:p>
          <a:p>
            <a:pPr>
              <a:spcBef>
                <a:spcPts val="0"/>
              </a:spcBef>
            </a:pPr>
            <a:r>
              <a:rPr lang="en-IN" sz="1200" b="0" i="0" u="none" strike="noStrike" kern="1200" baseline="0" dirty="0">
                <a:solidFill>
                  <a:schemeClr val="tx1"/>
                </a:solidFill>
                <a:latin typeface="+mn-lt"/>
                <a:ea typeface="+mn-ea"/>
                <a:cs typeface="+mn-cs"/>
              </a:rPr>
              <a:t>One way is through the call provision. As we noted earlier, most corporate bonds are callable by the issuing corporation. When the specified call price is less than the conversion value of the bonds (the market value of the shares), calling the convertible bonds provides bondholders with incentive to convert. Bondholders will choose the shares rather than the </a:t>
            </a:r>
            <a:r>
              <a:rPr lang="en-US" sz="1200" b="0" i="0" u="none" strike="noStrike" kern="1200" baseline="0" dirty="0">
                <a:solidFill>
                  <a:schemeClr val="tx1"/>
                </a:solidFill>
                <a:latin typeface="+mn-lt"/>
                <a:ea typeface="+mn-ea"/>
                <a:cs typeface="+mn-cs"/>
              </a:rPr>
              <a:t>lower call price.</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IN" sz="1200" b="0" i="0" u="none" strike="noStrike" kern="1200" baseline="0" dirty="0">
                <a:solidFill>
                  <a:schemeClr val="tx1"/>
                </a:solidFill>
                <a:latin typeface="+mn-lt"/>
                <a:ea typeface="+mn-ea"/>
                <a:cs typeface="+mn-cs"/>
              </a:rPr>
              <a:t>Occasionally, corporations may try to encourage voluntary conversion by offering an added inducement in the form of cash, stock warrants, or a more attractive conversion ratio. When additional consideration is provided to induce conversion, the fair value of that consideration is considered an expense incurred to bring about the conversion.</a:t>
            </a:r>
            <a:endParaRPr lang="en-IN" dirty="0"/>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9796DD-CF90-4A7A-B006-01F6B0C0A4E4}" type="slidenum">
              <a:rPr lang="en-IN">
                <a:cs typeface="Arial" charset="0"/>
              </a:rPr>
              <a:pPr fontAlgn="base">
                <a:spcBef>
                  <a:spcPct val="0"/>
                </a:spcBef>
                <a:spcAft>
                  <a:spcPct val="0"/>
                </a:spcAft>
              </a:pPr>
              <a:t>29</a:t>
            </a:fld>
            <a:endParaRPr lang="en-IN" dirty="0">
              <a:cs typeface="Arial" charset="0"/>
            </a:endParaRPr>
          </a:p>
        </p:txBody>
      </p:sp>
    </p:spTree>
    <p:extLst>
      <p:ext uri="{BB962C8B-B14F-4D97-AF65-F5344CB8AC3E}">
        <p14:creationId xmlns:p14="http://schemas.microsoft.com/office/powerpoint/2010/main" val="3045224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IN" sz="1200" b="0" i="0" u="none" strike="noStrike" kern="1200" baseline="0" dirty="0">
                <a:solidFill>
                  <a:schemeClr val="tx1"/>
                </a:solidFill>
                <a:latin typeface="+mn-lt"/>
                <a:ea typeface="+mn-ea"/>
                <a:cs typeface="+mn-cs"/>
              </a:rPr>
              <a:t>The specific promises made to bondholders are described in a document called a bond </a:t>
            </a:r>
            <a:r>
              <a:rPr lang="en-US" sz="1200" b="0" i="0" u="none" strike="noStrike" kern="1200" baseline="0" dirty="0">
                <a:solidFill>
                  <a:schemeClr val="tx1"/>
                </a:solidFill>
                <a:latin typeface="+mn-lt"/>
                <a:ea typeface="+mn-ea"/>
                <a:cs typeface="+mn-cs"/>
              </a:rPr>
              <a:t>indenture. </a:t>
            </a:r>
            <a:r>
              <a:rPr lang="en-IN" sz="1200" b="0" i="0" u="none" strike="noStrike" kern="1200" baseline="0" dirty="0">
                <a:solidFill>
                  <a:schemeClr val="tx1"/>
                </a:solidFill>
                <a:latin typeface="+mn-lt"/>
                <a:ea typeface="+mn-ea"/>
                <a:cs typeface="+mn-cs"/>
              </a:rPr>
              <a:t>Because it would be impractical for the corporation to enter into a direct agreement with each of the many bondholders, the bond indenture is held by a trustee, usually a commercial bank or other financial institution, appointed by the issuing firm to represent the rights of the bondholders. If the company fails to live up to the terms of the bond indenture, the trustee may bring legal action against the company on behalf of the bondholders.</a:t>
            </a:r>
            <a:endParaRPr lang="en-IN" baseline="0" dirty="0"/>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6DDA8C-CC4A-4BD1-9FB6-36F24E899521}" type="slidenum">
              <a:rPr lang="en-IN">
                <a:cs typeface="Arial" charset="0"/>
              </a:rPr>
              <a:pPr fontAlgn="base">
                <a:spcBef>
                  <a:spcPct val="0"/>
                </a:spcBef>
                <a:spcAft>
                  <a:spcPct val="0"/>
                </a:spcAft>
              </a:pPr>
              <a:t>3</a:t>
            </a:fld>
            <a:endParaRPr lang="en-IN" dirty="0">
              <a:cs typeface="Arial" charset="0"/>
            </a:endParaRPr>
          </a:p>
        </p:txBody>
      </p:sp>
    </p:spTree>
    <p:extLst>
      <p:ext uri="{BB962C8B-B14F-4D97-AF65-F5344CB8AC3E}">
        <p14:creationId xmlns:p14="http://schemas.microsoft.com/office/powerpoint/2010/main" val="39439685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IN" sz="1200" b="0" i="0" u="none" strike="noStrike" kern="1200" baseline="0" dirty="0">
                <a:solidFill>
                  <a:schemeClr val="tx1"/>
                </a:solidFill>
                <a:latin typeface="+mn-lt"/>
                <a:ea typeface="+mn-ea"/>
                <a:cs typeface="+mn-cs"/>
              </a:rPr>
              <a:t>Another (less common) way to sweeten a bond issue is to include detachable stock purchase warrants as part of the security issue. A stock warrant gives the investor an option to purchase a stated number of shares of common stock at a specified </a:t>
            </a:r>
            <a:r>
              <a:rPr lang="en-IN" sz="1200" b="0" i="1" u="none" strike="noStrike" kern="1200" baseline="0" dirty="0">
                <a:solidFill>
                  <a:schemeClr val="tx1"/>
                </a:solidFill>
                <a:latin typeface="+mn-lt"/>
                <a:ea typeface="+mn-ea"/>
                <a:cs typeface="+mn-cs"/>
              </a:rPr>
              <a:t>option price</a:t>
            </a:r>
            <a:r>
              <a:rPr lang="en-IN" sz="1200" b="0" u="none" strike="noStrike" kern="1200" baseline="0" dirty="0">
                <a:solidFill>
                  <a:schemeClr val="tx1"/>
                </a:solidFill>
                <a:latin typeface="+mn-lt"/>
                <a:ea typeface="+mn-ea"/>
                <a:cs typeface="+mn-cs"/>
              </a:rPr>
              <a:t>,</a:t>
            </a:r>
            <a:r>
              <a:rPr lang="en-IN" sz="1200" b="0" i="1" u="none" strike="noStrike" kern="1200" baseline="0" dirty="0">
                <a:solidFill>
                  <a:schemeClr val="tx1"/>
                </a:solidFill>
                <a:latin typeface="+mn-lt"/>
                <a:ea typeface="+mn-ea"/>
                <a:cs typeface="+mn-cs"/>
              </a:rPr>
              <a:t> </a:t>
            </a:r>
            <a:r>
              <a:rPr lang="en-IN" sz="1200" b="0" i="0" u="none" strike="noStrike" kern="1200" baseline="0" dirty="0">
                <a:solidFill>
                  <a:schemeClr val="tx1"/>
                </a:solidFill>
                <a:latin typeface="+mn-lt"/>
                <a:ea typeface="+mn-ea"/>
                <a:cs typeface="+mn-cs"/>
              </a:rPr>
              <a:t>often within a given period of time. Like a conversion feature, warrants usually mean a lower interest rate and often enable a company to issue debt when borrowing would not be feasible </a:t>
            </a:r>
            <a:r>
              <a:rPr lang="en-US" sz="1200" b="0" i="0" u="none" strike="noStrike" kern="1200" baseline="0" dirty="0">
                <a:solidFill>
                  <a:schemeClr val="tx1"/>
                </a:solidFill>
                <a:latin typeface="+mn-lt"/>
                <a:ea typeface="+mn-ea"/>
                <a:cs typeface="+mn-cs"/>
              </a:rPr>
              <a:t>otherwise.</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IN" sz="1200" b="0" i="0" u="none" strike="noStrike" kern="1200" baseline="0" dirty="0">
                <a:solidFill>
                  <a:schemeClr val="tx1"/>
                </a:solidFill>
                <a:latin typeface="+mn-lt"/>
                <a:ea typeface="+mn-ea"/>
                <a:cs typeface="+mn-cs"/>
              </a:rPr>
              <a:t>However, unlike the conversion feature for convertible bonds, warrants can be separated from the bonds. This means they can be exercised independently or traded in the market separately from bonds, having their own market price. In essence, two different securities—the bonds and the warrants—are sold as a package for a single issue price. Accordingly, the issue price is allocated between the two different securities on the basis of their fair values. If the independent market value of only one of the two securities is reliably determinable, that value establishes the allocation.</a:t>
            </a:r>
            <a:endParaRPr lang="en-IN" dirty="0"/>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9796DD-CF90-4A7A-B006-01F6B0C0A4E4}" type="slidenum">
              <a:rPr lang="en-IN">
                <a:cs typeface="Arial" charset="0"/>
              </a:rPr>
              <a:pPr fontAlgn="base">
                <a:spcBef>
                  <a:spcPct val="0"/>
                </a:spcBef>
                <a:spcAft>
                  <a:spcPct val="0"/>
                </a:spcAft>
              </a:pPr>
              <a:t>30</a:t>
            </a:fld>
            <a:endParaRPr lang="en-IN" dirty="0">
              <a:cs typeface="Arial" charset="0"/>
            </a:endParaRPr>
          </a:p>
        </p:txBody>
      </p:sp>
    </p:spTree>
    <p:extLst>
      <p:ext uri="{BB962C8B-B14F-4D97-AF65-F5344CB8AC3E}">
        <p14:creationId xmlns:p14="http://schemas.microsoft.com/office/powerpoint/2010/main" val="30452242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IN" sz="1200" b="0" i="0" u="none" strike="noStrike" kern="1200" baseline="0" dirty="0">
                <a:latin typeface="+mn-lt"/>
                <a:ea typeface="+mn-ea"/>
                <a:cs typeface="+mn-cs"/>
              </a:rPr>
              <a:t>Companies are not </a:t>
            </a:r>
            <a:r>
              <a:rPr lang="en-IN" sz="1200" b="0" i="0" u="none" strike="noStrike" kern="1200" baseline="0" dirty="0" smtClean="0">
                <a:latin typeface="+mn-lt"/>
                <a:ea typeface="+mn-ea"/>
                <a:cs typeface="+mn-cs"/>
              </a:rPr>
              <a:t>required, </a:t>
            </a:r>
            <a:r>
              <a:rPr lang="en-IN" sz="1200" b="0" i="0" u="none" strike="noStrike" kern="1200" baseline="0" dirty="0">
                <a:latin typeface="+mn-lt"/>
                <a:ea typeface="+mn-ea"/>
                <a:cs typeface="+mn-cs"/>
              </a:rPr>
              <a:t>but have the </a:t>
            </a:r>
            <a:r>
              <a:rPr lang="en-IN" sz="1200" b="0" i="0" u="none" strike="noStrike" kern="1200" baseline="0" dirty="0" smtClean="0">
                <a:latin typeface="+mn-lt"/>
                <a:ea typeface="+mn-ea"/>
                <a:cs typeface="+mn-cs"/>
              </a:rPr>
              <a:t>option, to value </a:t>
            </a:r>
            <a:r>
              <a:rPr lang="en-IN" sz="1200" b="0" i="0" u="none" strike="noStrike" kern="1200" baseline="0" dirty="0">
                <a:latin typeface="+mn-lt"/>
                <a:ea typeface="+mn-ea"/>
                <a:cs typeface="+mn-cs"/>
              </a:rPr>
              <a:t>some or all of their financial assets and liabilities at fair value. In Chapter 12, we saw examples of the </a:t>
            </a:r>
            <a:r>
              <a:rPr lang="en-US" sz="1200" b="0" i="0" u="none" strike="noStrike" kern="1200" baseline="0" dirty="0">
                <a:latin typeface="+mn-lt"/>
                <a:ea typeface="+mn-ea"/>
                <a:cs typeface="+mn-cs"/>
              </a:rPr>
              <a:t>option applied to </a:t>
            </a:r>
            <a:r>
              <a:rPr lang="en-IN" sz="1200" b="0" i="0" u="none" strike="noStrike" kern="1200" baseline="0" dirty="0">
                <a:latin typeface="+mn-lt"/>
                <a:ea typeface="+mn-ea"/>
                <a:cs typeface="+mn-cs"/>
              </a:rPr>
              <a:t>financial assets—specifically, companies reporting their investments in securities at fair value. Now, we see how liabilities, too, can be reported at fair value.</a:t>
            </a:r>
          </a:p>
          <a:p>
            <a:pPr>
              <a:spcBef>
                <a:spcPts val="0"/>
              </a:spcBef>
            </a:pPr>
            <a:endParaRPr lang="en-IN" sz="1200" b="0" i="0" u="none" strike="noStrike" kern="1200" baseline="0" dirty="0">
              <a:latin typeface="+mn-lt"/>
              <a:ea typeface="+mn-ea"/>
              <a:cs typeface="+mn-cs"/>
            </a:endParaRPr>
          </a:p>
          <a:p>
            <a:pPr>
              <a:spcBef>
                <a:spcPts val="0"/>
              </a:spcBef>
            </a:pPr>
            <a:r>
              <a:rPr lang="en-IN" sz="1200" b="0" i="0" u="none" strike="noStrike" kern="1200" baseline="0" dirty="0">
                <a:latin typeface="+mn-lt"/>
                <a:ea typeface="+mn-ea"/>
                <a:cs typeface="+mn-cs"/>
              </a:rPr>
              <a:t>How does a liability’s fair value change? Remember that there are two sides to every investment. For example, if a company has an investment in General Motors’ bonds, that investment is an asset to the investor, and the same bonds are a liability to GM. So, the same market forces that influence the fair value of an investment in debt securities (interest rates, credit risk, etc.) influence the fair value of liabilities. For bank loans or other debts that aren’t traded on a market exchange, the mix of factors will differ, but in any case, changes in the current market rate of interest often are a major contributor to changes in </a:t>
            </a:r>
            <a:r>
              <a:rPr lang="en-US" sz="1200" b="0" i="0" u="none" strike="noStrike" kern="1200" baseline="0" dirty="0"/>
              <a:t>fair value.</a:t>
            </a:r>
            <a:endParaRPr lang="en-IN" dirty="0"/>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9796DD-CF90-4A7A-B006-01F6B0C0A4E4}" type="slidenum">
              <a:rPr lang="en-IN">
                <a:cs typeface="Arial" charset="0"/>
              </a:rPr>
              <a:pPr fontAlgn="base">
                <a:spcBef>
                  <a:spcPct val="0"/>
                </a:spcBef>
                <a:spcAft>
                  <a:spcPct val="0"/>
                </a:spcAft>
              </a:pPr>
              <a:t>31</a:t>
            </a:fld>
            <a:endParaRPr lang="en-IN" dirty="0">
              <a:cs typeface="Arial" charset="0"/>
            </a:endParaRPr>
          </a:p>
        </p:txBody>
      </p:sp>
    </p:spTree>
    <p:extLst>
      <p:ext uri="{BB962C8B-B14F-4D97-AF65-F5344CB8AC3E}">
        <p14:creationId xmlns:p14="http://schemas.microsoft.com/office/powerpoint/2010/main" val="30452242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IN" sz="1200" b="0" i="0" u="none" strike="noStrike" kern="1200" baseline="0" dirty="0">
                <a:latin typeface="+mn-lt"/>
                <a:ea typeface="+mn-ea"/>
                <a:cs typeface="+mn-cs"/>
              </a:rPr>
              <a:t>If a company chooses the option to report at fair value, a change in fair value will create a gain or loss. Any portion of that gain or loss that is a result of a change in the “credit risk” of the debt, rather than a change in general interest rates, is reported, not as part of net income, but instead as other comprehensive income (OCI). Credit risk is the risk that the investor in the bonds will not receive the promised interest and maturity amounts at the times they are due. Companies can assume that any change in fair value that exceeds the amount caused by a change in the general (risk-free) interest rate is the result of credit risk </a:t>
            </a:r>
            <a:r>
              <a:rPr lang="en-US" sz="1200" b="0" i="0" u="none" strike="noStrike" kern="1200" baseline="0" dirty="0">
                <a:latin typeface="+mn-lt"/>
                <a:ea typeface="+mn-ea"/>
                <a:cs typeface="+mn-cs"/>
              </a:rPr>
              <a:t>changes.</a:t>
            </a:r>
          </a:p>
          <a:p>
            <a:pPr>
              <a:spcBef>
                <a:spcPts val="0"/>
              </a:spcBef>
            </a:pPr>
            <a:endParaRPr lang="en-US" sz="1200" b="0" i="0" u="none" strike="noStrike" kern="1200" baseline="0" dirty="0">
              <a:latin typeface="+mn-lt"/>
              <a:ea typeface="+mn-ea"/>
              <a:cs typeface="+mn-cs"/>
            </a:endParaRPr>
          </a:p>
          <a:p>
            <a:pPr>
              <a:spcBef>
                <a:spcPts val="0"/>
              </a:spcBef>
            </a:pPr>
            <a:endParaRPr lang="en-IN" dirty="0"/>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9796DD-CF90-4A7A-B006-01F6B0C0A4E4}" type="slidenum">
              <a:rPr lang="en-IN">
                <a:cs typeface="Arial" charset="0"/>
              </a:rPr>
              <a:pPr fontAlgn="base">
                <a:spcBef>
                  <a:spcPct val="0"/>
                </a:spcBef>
                <a:spcAft>
                  <a:spcPct val="0"/>
                </a:spcAft>
              </a:pPr>
              <a:t>32</a:t>
            </a:fld>
            <a:endParaRPr lang="en-IN" dirty="0">
              <a:cs typeface="Arial" charset="0"/>
            </a:endParaRPr>
          </a:p>
        </p:txBody>
      </p:sp>
    </p:spTree>
    <p:extLst>
      <p:ext uri="{BB962C8B-B14F-4D97-AF65-F5344CB8AC3E}">
        <p14:creationId xmlns:p14="http://schemas.microsoft.com/office/powerpoint/2010/main" val="6414221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US" sz="1200" b="0" i="0" u="none" strike="noStrike" kern="1200" baseline="0" dirty="0">
                <a:solidFill>
                  <a:schemeClr val="tx1"/>
                </a:solidFill>
                <a:latin typeface="+mn-lt"/>
                <a:ea typeface="+mn-ea"/>
                <a:cs typeface="+mn-cs"/>
              </a:rPr>
              <a:t>Remember that if a company elects the fair value option, it’s not necessary that the company elect the option to report all of its financial instruments at fair value or even all instruments of a particular type at fair value. They can “mix and match” on an instrument-by-instrument basis. However, the company must make the election when the item originates, in this case when the bonds are issued, and is not allowed to switch methods once a method is chosen.</a:t>
            </a:r>
            <a:endParaRPr lang="en-IN" b="0" dirty="0"/>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9796DD-CF90-4A7A-B006-01F6B0C0A4E4}" type="slidenum">
              <a:rPr lang="en-IN">
                <a:cs typeface="Arial" charset="0"/>
              </a:rPr>
              <a:pPr fontAlgn="base">
                <a:spcBef>
                  <a:spcPct val="0"/>
                </a:spcBef>
                <a:spcAft>
                  <a:spcPct val="0"/>
                </a:spcAft>
              </a:pPr>
              <a:t>33</a:t>
            </a:fld>
            <a:endParaRPr lang="en-IN" dirty="0">
              <a:cs typeface="Arial" charset="0"/>
            </a:endParaRPr>
          </a:p>
        </p:txBody>
      </p:sp>
    </p:spTree>
    <p:extLst>
      <p:ext uri="{BB962C8B-B14F-4D97-AF65-F5344CB8AC3E}">
        <p14:creationId xmlns:p14="http://schemas.microsoft.com/office/powerpoint/2010/main" val="3045224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US" sz="1200" b="0" i="0" u="none" strike="noStrike" kern="1200" baseline="0" dirty="0">
                <a:solidFill>
                  <a:schemeClr val="tx1"/>
                </a:solidFill>
                <a:latin typeface="+mn-lt"/>
                <a:ea typeface="+mn-ea"/>
                <a:cs typeface="+mn-cs"/>
              </a:rPr>
              <a:t>Let us discuss the different types of bonds now. </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IN" sz="1200" b="0" i="0" u="none" strike="noStrike" kern="1200" baseline="0" dirty="0">
                <a:solidFill>
                  <a:schemeClr val="tx1"/>
                </a:solidFill>
                <a:latin typeface="+mn-lt"/>
                <a:ea typeface="+mn-ea"/>
                <a:cs typeface="+mn-cs"/>
              </a:rPr>
              <a:t>A </a:t>
            </a:r>
            <a:r>
              <a:rPr lang="en-IN" sz="1200" b="1" i="0" u="none" strike="noStrike" kern="1200" baseline="0" dirty="0">
                <a:solidFill>
                  <a:schemeClr val="tx1"/>
                </a:solidFill>
                <a:latin typeface="+mn-lt"/>
                <a:ea typeface="+mn-ea"/>
                <a:cs typeface="+mn-cs"/>
              </a:rPr>
              <a:t>debenture bond</a:t>
            </a:r>
            <a:r>
              <a:rPr lang="en-IN" sz="1200" b="0" i="0" u="none" strike="noStrike" kern="1200" baseline="0" dirty="0">
                <a:solidFill>
                  <a:schemeClr val="tx1"/>
                </a:solidFill>
                <a:latin typeface="+mn-lt"/>
                <a:ea typeface="+mn-ea"/>
                <a:cs typeface="+mn-cs"/>
              </a:rPr>
              <a:t> is secured only by the “full faith and credit” of the issuing corporation. No specific assets are pledged as security. Investors in debentures usually have the same standing as the firm’s other general creditors. So in case of bankruptcy, debenture holders and other general creditors would be treated equally. An exception is the subordinated debenture, which is not entitled to receive any liquidation payments until the claims of other specified debt issues are satisfied.</a:t>
            </a:r>
            <a:endParaRPr lang="en-US" sz="1200" b="0" i="0" u="none" strike="noStrike" kern="1200" baseline="0" dirty="0">
              <a:solidFill>
                <a:schemeClr val="tx1"/>
              </a:solidFill>
              <a:latin typeface="+mn-lt"/>
              <a:ea typeface="+mn-ea"/>
              <a:cs typeface="+mn-cs"/>
            </a:endParaRP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A </a:t>
            </a:r>
            <a:r>
              <a:rPr lang="en-US" sz="1200" b="1" i="0" u="none" strike="noStrike" kern="1200" baseline="0" dirty="0">
                <a:solidFill>
                  <a:schemeClr val="tx1"/>
                </a:solidFill>
                <a:latin typeface="+mn-lt"/>
                <a:ea typeface="+mn-ea"/>
                <a:cs typeface="+mn-cs"/>
              </a:rPr>
              <a:t>mortgage bond </a:t>
            </a:r>
            <a:r>
              <a:rPr lang="en-IN" sz="1200" b="0" i="0" u="none" strike="noStrike" kern="1200" baseline="0" dirty="0">
                <a:solidFill>
                  <a:schemeClr val="tx1"/>
                </a:solidFill>
                <a:latin typeface="+mn-lt"/>
                <a:ea typeface="+mn-ea"/>
                <a:cs typeface="+mn-cs"/>
              </a:rPr>
              <a:t>is backed by a lien on specified real estate owned by the issuer. Because a mortgage bond is considered less risky than debentures, it typically will command a lower interest rate.</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1" i="0" u="none" strike="noStrike" kern="1200" baseline="0" dirty="0">
                <a:solidFill>
                  <a:schemeClr val="tx1"/>
                </a:solidFill>
                <a:latin typeface="+mn-lt"/>
                <a:ea typeface="+mn-ea"/>
                <a:cs typeface="+mn-cs"/>
              </a:rPr>
              <a:t>Convertible bonds</a:t>
            </a:r>
            <a:r>
              <a:rPr lang="en-US" sz="1200" b="0" i="0" u="none" strike="noStrike" kern="1200" baseline="0" dirty="0">
                <a:solidFill>
                  <a:schemeClr val="tx1"/>
                </a:solidFill>
                <a:latin typeface="+mn-lt"/>
                <a:ea typeface="+mn-ea"/>
                <a:cs typeface="+mn-cs"/>
              </a:rPr>
              <a:t> are retired as a consequence of bondholders choosing to convert them into shares of stock.</a:t>
            </a: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6DDA8C-CC4A-4BD1-9FB6-36F24E899521}" type="slidenum">
              <a:rPr lang="en-IN">
                <a:cs typeface="Arial" charset="0"/>
              </a:rPr>
              <a:pPr fontAlgn="base">
                <a:spcBef>
                  <a:spcPct val="0"/>
                </a:spcBef>
                <a:spcAft>
                  <a:spcPct val="0"/>
                </a:spcAft>
              </a:pPr>
              <a:t>4</a:t>
            </a:fld>
            <a:endParaRPr lang="en-IN" dirty="0">
              <a:cs typeface="Arial" charset="0"/>
            </a:endParaRPr>
          </a:p>
        </p:txBody>
      </p:sp>
    </p:spTree>
    <p:extLst>
      <p:ext uri="{BB962C8B-B14F-4D97-AF65-F5344CB8AC3E}">
        <p14:creationId xmlns:p14="http://schemas.microsoft.com/office/powerpoint/2010/main" val="3943968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US" sz="1200" b="0" i="0" u="none" strike="noStrike" kern="1200" baseline="0" dirty="0"/>
              <a:t>Today, most corporate bonds are registered bonds. Interest checks are mailed directly to the owner of the bond, whose name is registered with the issuing company.</a:t>
            </a:r>
          </a:p>
          <a:p>
            <a:pPr>
              <a:spcBef>
                <a:spcPts val="0"/>
              </a:spcBef>
            </a:pPr>
            <a:endParaRPr lang="en-US" sz="1200" b="0" i="0" u="none" strike="noStrike" kern="1200" baseline="0" dirty="0"/>
          </a:p>
          <a:p>
            <a:pPr>
              <a:spcBef>
                <a:spcPts val="0"/>
              </a:spcBef>
            </a:pPr>
            <a:r>
              <a:rPr lang="en-US" sz="1200" b="0" i="0" u="none" strike="noStrike" kern="1200" baseline="0" dirty="0"/>
              <a:t>Years ago, it </a:t>
            </a:r>
            <a:r>
              <a:rPr lang="en-IN" sz="1200" b="0" i="0" u="none" strike="noStrike" kern="1200" baseline="0" dirty="0"/>
              <a:t>was typical for bonds to be structured as </a:t>
            </a:r>
            <a:r>
              <a:rPr lang="en-IN" sz="1200" b="1" i="0" u="none" strike="noStrike" kern="1200" baseline="0" dirty="0"/>
              <a:t>coupon bonds</a:t>
            </a:r>
            <a:r>
              <a:rPr lang="en-IN" sz="1200" b="0" i="0" u="none" strike="noStrike" kern="1200" baseline="0" dirty="0"/>
              <a:t>, sometimes called </a:t>
            </a:r>
            <a:r>
              <a:rPr lang="en-IN" sz="1200" b="1" i="0" u="none" strike="noStrike" kern="1200" baseline="0" dirty="0"/>
              <a:t>bearer bonds</a:t>
            </a:r>
            <a:r>
              <a:rPr lang="en-IN" sz="1200" b="0" i="0" u="none" strike="noStrike" kern="1200" baseline="0" dirty="0"/>
              <a:t>. The name of the owner of a coupon bond was not registered. Instead, to collect interest on a coupon bond, the holder actually clipped an attached coupon and redeemed it in accordance with instructions in the indenture. A carryover effect of this practice is that we still sometimes see the term </a:t>
            </a:r>
            <a:r>
              <a:rPr lang="en-IN" sz="1200" b="0" i="1" u="none" strike="noStrike" kern="1200" baseline="0" dirty="0"/>
              <a:t>coupon rate </a:t>
            </a:r>
            <a:r>
              <a:rPr lang="en-IN" sz="1200" b="0" i="0" u="none" strike="noStrike" kern="1200" baseline="0" dirty="0"/>
              <a:t>in reference to the stated interest rate on bonds.</a:t>
            </a:r>
          </a:p>
          <a:p>
            <a:pPr>
              <a:spcBef>
                <a:spcPts val="0"/>
              </a:spcBef>
            </a:pPr>
            <a:endParaRPr lang="en-IN" sz="1200" b="0" i="0" u="none" strike="noStrike" kern="1200" baseline="0" dirty="0"/>
          </a:p>
          <a:p>
            <a:pPr>
              <a:spcBef>
                <a:spcPts val="0"/>
              </a:spcBef>
            </a:pPr>
            <a:r>
              <a:rPr lang="en-IN" sz="1200" b="0" i="0" u="none" strike="noStrike" kern="1200" baseline="0" dirty="0"/>
              <a:t>Most corporate bonds are </a:t>
            </a:r>
            <a:r>
              <a:rPr lang="en-IN" sz="1200" b="1" i="0" u="none" strike="noStrike" kern="1200" baseline="0" dirty="0"/>
              <a:t>callable</a:t>
            </a:r>
            <a:r>
              <a:rPr lang="en-IN" sz="1200" b="0" i="0" u="none" strike="noStrike" kern="1200" baseline="0" dirty="0"/>
              <a:t>, or </a:t>
            </a:r>
            <a:r>
              <a:rPr lang="en-IN" sz="1200" b="1" i="0" u="none" strike="noStrike" kern="1200" baseline="0" dirty="0"/>
              <a:t>redeemable</a:t>
            </a:r>
            <a:r>
              <a:rPr lang="en-IN" sz="1200" b="0" i="0" u="none" strike="noStrike" kern="1200" baseline="0" dirty="0"/>
              <a:t>. The call feature allows the issuing company to buy back, or call, outstanding bonds from bondholders before their scheduled maturity date. This feature affords the company some protection against being stuck with relatively high-cost debt in the event interest rates fall during the period before maturity. The call price must be prespecified and often exceeds the bond’s face amount (a call premium) sometimes declining as maturity is approached. </a:t>
            </a:r>
          </a:p>
          <a:p>
            <a:pPr>
              <a:spcBef>
                <a:spcPts val="0"/>
              </a:spcBef>
            </a:pPr>
            <a:endParaRPr lang="en-IN" sz="1200" b="0" i="0" u="none" strike="noStrike" kern="1200" baseline="0" dirty="0"/>
          </a:p>
          <a:p>
            <a:pPr>
              <a:spcBef>
                <a:spcPts val="0"/>
              </a:spcBef>
            </a:pPr>
            <a:r>
              <a:rPr lang="en-IN" sz="1200" b="0" i="0" u="none" strike="noStrike" kern="1200" baseline="0" dirty="0"/>
              <a:t>“No call” provisions usually prohibit calls during the first few years of a bond’s life. Very often, calls are mandatory. That is, the corporation may be required to redeem the bonds on a pre-specified, year-by-year basis. Bonds requiring such </a:t>
            </a:r>
            <a:r>
              <a:rPr lang="en-IN" sz="1200" b="1" i="0" u="none" strike="noStrike" kern="1200" baseline="0" dirty="0"/>
              <a:t>sinking fund </a:t>
            </a:r>
            <a:r>
              <a:rPr lang="en-IN" sz="1200" b="0" i="0" u="none" strike="noStrike" kern="1200" baseline="0" dirty="0"/>
              <a:t>redemptions often are labeled </a:t>
            </a:r>
            <a:r>
              <a:rPr lang="en-IN" sz="1200" b="1" i="0" u="none" strike="noStrike" kern="1200" baseline="0" dirty="0"/>
              <a:t>sinking fund debentures</a:t>
            </a:r>
            <a:r>
              <a:rPr lang="en-IN" sz="1200" b="0" i="0" u="none" strike="noStrike" kern="1200" baseline="0" dirty="0"/>
              <a:t>.</a:t>
            </a:r>
          </a:p>
          <a:p>
            <a:pPr>
              <a:spcBef>
                <a:spcPts val="0"/>
              </a:spcBef>
            </a:pPr>
            <a:endParaRPr lang="en-US" sz="1200" b="0" i="0" u="none" strike="noStrike" kern="1200" baseline="0" dirty="0"/>
          </a:p>
          <a:p>
            <a:pPr>
              <a:spcBef>
                <a:spcPts val="0"/>
              </a:spcBef>
            </a:pPr>
            <a:r>
              <a:rPr lang="en-IN" sz="1200" b="1" i="0" u="none" strike="noStrike" baseline="0" dirty="0"/>
              <a:t>Serial bonds </a:t>
            </a:r>
            <a:r>
              <a:rPr lang="en-IN" sz="1200" b="0" i="0" u="none" strike="noStrike" baseline="0" dirty="0"/>
              <a:t>provide a more structured (and less popular) way to retire bonds on a piecemeal basis. Serial bonds are retired in installments during all or part of the life of the issue. Each bond has its own specified maturity date. </a:t>
            </a:r>
            <a:r>
              <a:rPr lang="en-US" sz="1200" b="0" i="0" u="none" strike="noStrike" kern="1200" baseline="0" dirty="0"/>
              <a:t>So for a typical 30-year serial issue, 25 to 30 separate maturity dates might be assigned to specific portions of the bond issue.</a:t>
            </a:r>
            <a:endParaRPr lang="en-IN" sz="1200" b="0" i="0" u="none" strike="noStrike" baseline="0" dirty="0"/>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6DDA8C-CC4A-4BD1-9FB6-36F24E899521}" type="slidenum">
              <a:rPr lang="en-IN">
                <a:cs typeface="Arial" charset="0"/>
              </a:rPr>
              <a:pPr fontAlgn="base">
                <a:spcBef>
                  <a:spcPct val="0"/>
                </a:spcBef>
                <a:spcAft>
                  <a:spcPct val="0"/>
                </a:spcAft>
              </a:pPr>
              <a:t>5</a:t>
            </a:fld>
            <a:endParaRPr lang="en-IN" dirty="0">
              <a:cs typeface="Arial" charset="0"/>
            </a:endParaRPr>
          </a:p>
        </p:txBody>
      </p:sp>
    </p:spTree>
    <p:extLst>
      <p:ext uri="{BB962C8B-B14F-4D97-AF65-F5344CB8AC3E}">
        <p14:creationId xmlns:p14="http://schemas.microsoft.com/office/powerpoint/2010/main" val="3943968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lang="en-US" sz="1200" b="0" i="0" u="none" strike="noStrike" kern="1200" baseline="0" dirty="0">
                <a:solidFill>
                  <a:schemeClr val="tx1"/>
                </a:solidFill>
                <a:latin typeface="+mn-lt"/>
                <a:ea typeface="+mn-ea"/>
                <a:cs typeface="+mn-cs"/>
              </a:rPr>
              <a:t>Illustration 14–1 Bonds Sold at Face Amount</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Bonds represent a liability to the corporation that issues the bonds and an asset to an investor who buys the bonds as an investment. Each side of the transaction is the mirror image of the other. </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For example, in the given illustration, Masterwear issues $700,000 of 12% bonds. This is recorded as a liability, </a:t>
            </a:r>
            <a:r>
              <a:rPr lang="en-US" sz="1200" b="0" i="0" u="none" strike="noStrike" kern="1200" baseline="0" dirty="0" smtClean="0">
                <a:solidFill>
                  <a:schemeClr val="tx1"/>
                </a:solidFill>
                <a:latin typeface="+mn-lt"/>
                <a:ea typeface="+mn-ea"/>
                <a:cs typeface="+mn-cs"/>
              </a:rPr>
              <a:t>bonds </a:t>
            </a:r>
            <a:r>
              <a:rPr lang="en-US" sz="1200" b="0" i="0" u="none" strike="noStrike" kern="1200" baseline="0" dirty="0">
                <a:solidFill>
                  <a:schemeClr val="tx1"/>
                </a:solidFill>
                <a:latin typeface="+mn-lt"/>
                <a:ea typeface="+mn-ea"/>
                <a:cs typeface="+mn-cs"/>
              </a:rPr>
              <a:t>payable. On the other hand, United Intergroup, the buyer of the bonds records it as </a:t>
            </a:r>
            <a:r>
              <a:rPr lang="en-US" sz="1200" b="0" i="0" u="none" strike="noStrike" kern="1200" baseline="0" dirty="0" smtClean="0">
                <a:solidFill>
                  <a:schemeClr val="tx1"/>
                </a:solidFill>
                <a:latin typeface="+mn-lt"/>
                <a:ea typeface="+mn-ea"/>
                <a:cs typeface="+mn-cs"/>
              </a:rPr>
              <a:t>investment </a:t>
            </a:r>
            <a:r>
              <a:rPr lang="en-US" sz="1200" b="0" i="0" u="none" strike="noStrike" kern="1200" baseline="0" dirty="0">
                <a:solidFill>
                  <a:schemeClr val="tx1"/>
                </a:solidFill>
                <a:latin typeface="+mn-lt"/>
                <a:ea typeface="+mn-ea"/>
                <a:cs typeface="+mn-cs"/>
              </a:rPr>
              <a:t>in bonds. Most bonds are dated the day the indenture contract is signed.</a:t>
            </a:r>
          </a:p>
          <a:p>
            <a:pPr>
              <a:spcBef>
                <a:spcPts val="0"/>
              </a:spcBef>
            </a:pPr>
            <a:endParaRPr lang="en-US" sz="1200" b="0" i="0" u="none" strike="noStrike" kern="1200" baseline="0" dirty="0">
              <a:solidFill>
                <a:schemeClr val="tx1"/>
              </a:solidFill>
              <a:latin typeface="+mn-lt"/>
              <a:ea typeface="+mn-ea"/>
              <a:cs typeface="+mn-cs"/>
            </a:endParaRP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6DDA8C-CC4A-4BD1-9FB6-36F24E899521}" type="slidenum">
              <a:rPr lang="en-IN">
                <a:cs typeface="Arial" charset="0"/>
              </a:rPr>
              <a:pPr fontAlgn="base">
                <a:spcBef>
                  <a:spcPct val="0"/>
                </a:spcBef>
                <a:spcAft>
                  <a:spcPct val="0"/>
                </a:spcAft>
              </a:pPr>
              <a:t>6</a:t>
            </a:fld>
            <a:endParaRPr lang="en-IN" dirty="0">
              <a:cs typeface="Arial" charset="0"/>
            </a:endParaRPr>
          </a:p>
        </p:txBody>
      </p:sp>
    </p:spTree>
    <p:extLst>
      <p:ext uri="{BB962C8B-B14F-4D97-AF65-F5344CB8AC3E}">
        <p14:creationId xmlns:p14="http://schemas.microsoft.com/office/powerpoint/2010/main" val="3943968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US" sz="1200" b="0" i="0" u="none" strike="noStrike" kern="1200" baseline="0" dirty="0">
                <a:solidFill>
                  <a:schemeClr val="tx1"/>
                </a:solidFill>
                <a:latin typeface="+mn-lt"/>
                <a:ea typeface="+mn-ea"/>
                <a:cs typeface="+mn-cs"/>
              </a:rPr>
              <a:t>The price of a bond issue at any particular time is not necessarily equal to its face amount. For example, the $700,000, 12% bond issue in the previous illustration may sell for more than face amount (at a premium) or less than face amount (at a discount), depending on how the 12% </a:t>
            </a:r>
            <a:r>
              <a:rPr lang="en-US" sz="1200" b="0" i="1" u="none" strike="noStrike" kern="1200" baseline="0" dirty="0">
                <a:solidFill>
                  <a:schemeClr val="tx1"/>
                </a:solidFill>
                <a:latin typeface="+mn-lt"/>
                <a:ea typeface="+mn-ea"/>
                <a:cs typeface="+mn-cs"/>
              </a:rPr>
              <a:t>stated </a:t>
            </a:r>
            <a:r>
              <a:rPr lang="en-US" sz="1200" b="0" i="0" u="none" strike="noStrike" kern="1200" baseline="0" dirty="0">
                <a:solidFill>
                  <a:schemeClr val="tx1"/>
                </a:solidFill>
                <a:latin typeface="+mn-lt"/>
                <a:ea typeface="+mn-ea"/>
                <a:cs typeface="+mn-cs"/>
              </a:rPr>
              <a:t>interest rate compares with the prevailing </a:t>
            </a:r>
            <a:r>
              <a:rPr lang="en-US" sz="1200" b="0" i="1" u="none" strike="noStrike" kern="1200" baseline="0" dirty="0">
                <a:solidFill>
                  <a:schemeClr val="tx1"/>
                </a:solidFill>
                <a:latin typeface="+mn-lt"/>
                <a:ea typeface="+mn-ea"/>
                <a:cs typeface="+mn-cs"/>
              </a:rPr>
              <a:t>market </a:t>
            </a:r>
            <a:r>
              <a:rPr lang="en-US" sz="1200" b="0" i="0" u="none" strike="noStrike" kern="1200" baseline="0" dirty="0">
                <a:solidFill>
                  <a:schemeClr val="tx1"/>
                </a:solidFill>
                <a:latin typeface="+mn-lt"/>
                <a:ea typeface="+mn-ea"/>
                <a:cs typeface="+mn-cs"/>
              </a:rPr>
              <a:t>or </a:t>
            </a:r>
            <a:r>
              <a:rPr lang="en-US" sz="1200" b="0" i="1" u="none" strike="noStrike" kern="1200" baseline="0" dirty="0">
                <a:solidFill>
                  <a:schemeClr val="tx1"/>
                </a:solidFill>
                <a:latin typeface="+mn-lt"/>
                <a:ea typeface="+mn-ea"/>
                <a:cs typeface="+mn-cs"/>
              </a:rPr>
              <a:t>effective rate </a:t>
            </a:r>
            <a:r>
              <a:rPr lang="en-US" sz="1200" b="0" i="0" u="none" strike="noStrike" kern="1200" baseline="0" dirty="0">
                <a:solidFill>
                  <a:schemeClr val="tx1"/>
                </a:solidFill>
                <a:latin typeface="+mn-lt"/>
                <a:ea typeface="+mn-ea"/>
                <a:cs typeface="+mn-cs"/>
              </a:rPr>
              <a:t>of interest (for securities of similar risk and maturity). For instance, if the 12% bonds are competing in a market in which similar bonds are providing a 14% return, the bonds could be sold only at a price less than $700,000. </a:t>
            </a:r>
          </a:p>
          <a:p>
            <a:pPr>
              <a:spcBef>
                <a:spcPts val="0"/>
              </a:spcBef>
            </a:pPr>
            <a:endParaRPr lang="en-US"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On the other hand, if the market rate is only 10%, the 12% stated rate would seem relatively attractive and the bonds would sell at a premium over face amount. The reason the stated rate often differs from the market rate, resulting in a </a:t>
            </a:r>
            <a:r>
              <a:rPr lang="en-US" sz="1200" b="0" i="1" u="none" strike="noStrike" kern="1200" baseline="0" dirty="0">
                <a:solidFill>
                  <a:schemeClr val="tx1"/>
                </a:solidFill>
                <a:latin typeface="+mn-lt"/>
                <a:ea typeface="+mn-ea"/>
                <a:cs typeface="+mn-cs"/>
              </a:rPr>
              <a:t>discount </a:t>
            </a:r>
            <a:r>
              <a:rPr lang="en-US" sz="1200" b="0" i="0" u="none" strike="noStrike" kern="1200" baseline="0" dirty="0">
                <a:solidFill>
                  <a:schemeClr val="tx1"/>
                </a:solidFill>
                <a:latin typeface="+mn-lt"/>
                <a:ea typeface="+mn-ea"/>
                <a:cs typeface="+mn-cs"/>
              </a:rPr>
              <a:t>or </a:t>
            </a:r>
            <a:r>
              <a:rPr lang="en-US" sz="1200" b="0" i="1" u="none" strike="noStrike" kern="1200" baseline="0" dirty="0">
                <a:solidFill>
                  <a:schemeClr val="tx1"/>
                </a:solidFill>
                <a:latin typeface="+mn-lt"/>
                <a:ea typeface="+mn-ea"/>
                <a:cs typeface="+mn-cs"/>
              </a:rPr>
              <a:t>premium</a:t>
            </a:r>
            <a:r>
              <a:rPr lang="en-US" sz="1200" b="0" u="none" strike="noStrike" kern="1200" baseline="0" dirty="0">
                <a:solidFill>
                  <a:schemeClr val="tx1"/>
                </a:solidFill>
                <a:latin typeface="+mn-lt"/>
                <a:ea typeface="+mn-ea"/>
                <a:cs typeface="+mn-cs"/>
              </a:rPr>
              <a:t>,</a:t>
            </a:r>
            <a:r>
              <a:rPr lang="en-US" sz="1200" b="0" i="1"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is the inevitable delay between the date the terms of the issue are established and the date the issue comes to market.</a:t>
            </a: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6DDA8C-CC4A-4BD1-9FB6-36F24E899521}" type="slidenum">
              <a:rPr lang="en-IN">
                <a:cs typeface="Arial" charset="0"/>
              </a:rPr>
              <a:pPr fontAlgn="base">
                <a:spcBef>
                  <a:spcPct val="0"/>
                </a:spcBef>
                <a:spcAft>
                  <a:spcPct val="0"/>
                </a:spcAft>
              </a:pPr>
              <a:t>7</a:t>
            </a:fld>
            <a:endParaRPr lang="en-IN" dirty="0">
              <a:cs typeface="Arial" charset="0"/>
            </a:endParaRPr>
          </a:p>
        </p:txBody>
      </p:sp>
    </p:spTree>
    <p:extLst>
      <p:ext uri="{BB962C8B-B14F-4D97-AF65-F5344CB8AC3E}">
        <p14:creationId xmlns:p14="http://schemas.microsoft.com/office/powerpoint/2010/main" val="3943968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lang="en-US" sz="1200" b="0" i="0" u="none" strike="noStrike" kern="1200" baseline="0" dirty="0">
                <a:solidFill>
                  <a:schemeClr val="tx1"/>
                </a:solidFill>
                <a:latin typeface="+mn-lt"/>
                <a:ea typeface="+mn-ea"/>
                <a:cs typeface="+mn-cs"/>
              </a:rPr>
              <a:t>Illustration </a:t>
            </a:r>
            <a:r>
              <a:rPr lang="en-US" sz="1200" b="0" i="0" u="none" strike="noStrike" kern="1200" baseline="0" dirty="0" smtClean="0">
                <a:solidFill>
                  <a:schemeClr val="tx1"/>
                </a:solidFill>
                <a:latin typeface="+mn-lt"/>
                <a:ea typeface="+mn-ea"/>
                <a:cs typeface="+mn-cs"/>
              </a:rPr>
              <a:t>14–2 </a:t>
            </a:r>
            <a:r>
              <a:rPr lang="en-US" sz="1200" b="0" i="0" u="none" strike="noStrike" kern="1200" baseline="0" dirty="0">
                <a:solidFill>
                  <a:schemeClr val="tx1"/>
                </a:solidFill>
                <a:latin typeface="+mn-lt"/>
                <a:ea typeface="+mn-ea"/>
                <a:cs typeface="+mn-cs"/>
              </a:rPr>
              <a:t>Bond Ratings</a:t>
            </a:r>
          </a:p>
          <a:p>
            <a:pPr marL="0" marR="0" lvl="0" indent="0" algn="l" defTabSz="914400" rtl="0" eaLnBrk="1" fontAlgn="base" latinLnBrk="0" hangingPunct="1">
              <a:lnSpc>
                <a:spcPct val="100000"/>
              </a:lnSpc>
              <a:spcBef>
                <a:spcPts val="0"/>
              </a:spcBef>
              <a:spcAft>
                <a:spcPct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base" latinLnBrk="0" hangingPunct="1">
              <a:lnSpc>
                <a:spcPct val="100000"/>
              </a:lnSpc>
              <a:spcBef>
                <a:spcPts val="0"/>
              </a:spcBef>
              <a:spcAft>
                <a:spcPct val="0"/>
              </a:spcAft>
              <a:buClrTx/>
              <a:buSzTx/>
              <a:buFontTx/>
              <a:buNone/>
              <a:tabLst/>
              <a:defRPr/>
            </a:pPr>
            <a:r>
              <a:rPr lang="en-US" sz="1200" b="0" i="0" u="none" strike="noStrike" kern="1200" baseline="0" dirty="0">
                <a:solidFill>
                  <a:schemeClr val="tx1"/>
                </a:solidFill>
                <a:latin typeface="+mn-lt"/>
                <a:ea typeface="+mn-ea"/>
                <a:cs typeface="+mn-cs"/>
              </a:rPr>
              <a:t>Other things being equal, the lower the perceived riskiness of the corporation issuing bonds, the higher the price those bonds will command.</a:t>
            </a:r>
          </a:p>
          <a:p>
            <a:pPr>
              <a:spcBef>
                <a:spcPts val="0"/>
              </a:spcBef>
            </a:pPr>
            <a:endParaRPr lang="en-IN" sz="1200" b="0" i="0" u="none" strike="noStrike" kern="1200" baseline="0" dirty="0">
              <a:solidFill>
                <a:schemeClr val="tx1"/>
              </a:solidFill>
              <a:latin typeface="+mn-lt"/>
              <a:ea typeface="+mn-ea"/>
              <a:cs typeface="+mn-cs"/>
            </a:endParaRPr>
          </a:p>
          <a:p>
            <a:pPr>
              <a:spcBef>
                <a:spcPts val="0"/>
              </a:spcBef>
            </a:pPr>
            <a:r>
              <a:rPr lang="en-IN" sz="1200" b="0" i="0" u="none" strike="noStrike" kern="1200" baseline="0" dirty="0">
                <a:solidFill>
                  <a:schemeClr val="tx1"/>
                </a:solidFill>
                <a:latin typeface="+mn-lt"/>
                <a:ea typeface="+mn-ea"/>
                <a:cs typeface="+mn-cs"/>
              </a:rPr>
              <a:t>In addition to the characteristic terms of a bond agreement as specified in the indenture, the market rate for a specific bond issue is influenced by the creditworthiness of the company issuing the bonds. To evaluate the risk and quality of an individual bond issue, investors rely heavily on bond ratings provided by Standard &amp; Poor’s Corporation and by </a:t>
            </a:r>
            <a:r>
              <a:rPr lang="en-US" sz="1200" b="0" i="0" u="none" strike="noStrike" kern="1200" baseline="0" dirty="0">
                <a:solidFill>
                  <a:schemeClr val="tx1"/>
                </a:solidFill>
                <a:latin typeface="+mn-lt"/>
                <a:ea typeface="+mn-ea"/>
                <a:cs typeface="+mn-cs"/>
              </a:rPr>
              <a:t>Moody’s Investors Service, Inc.</a:t>
            </a: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6DDA8C-CC4A-4BD1-9FB6-36F24E899521}" type="slidenum">
              <a:rPr lang="en-IN">
                <a:cs typeface="Arial" charset="0"/>
              </a:rPr>
              <a:pPr fontAlgn="base">
                <a:spcBef>
                  <a:spcPct val="0"/>
                </a:spcBef>
                <a:spcAft>
                  <a:spcPct val="0"/>
                </a:spcAft>
              </a:pPr>
              <a:t>8</a:t>
            </a:fld>
            <a:endParaRPr lang="en-IN" dirty="0">
              <a:cs typeface="Arial" charset="0"/>
            </a:endParaRPr>
          </a:p>
        </p:txBody>
      </p:sp>
    </p:spTree>
    <p:extLst>
      <p:ext uri="{BB962C8B-B14F-4D97-AF65-F5344CB8AC3E}">
        <p14:creationId xmlns:p14="http://schemas.microsoft.com/office/powerpoint/2010/main" val="3943968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ts val="0"/>
              </a:spcBef>
            </a:pPr>
            <a:r>
              <a:rPr lang="en-IN" sz="1200" b="0" i="0" u="none" strike="noStrike" kern="1200" baseline="0" dirty="0">
                <a:solidFill>
                  <a:schemeClr val="tx1"/>
                </a:solidFill>
                <a:latin typeface="+mn-lt"/>
                <a:ea typeface="+mn-ea"/>
                <a:cs typeface="+mn-cs"/>
              </a:rPr>
              <a:t>Forces of supply and demand cause a bond issue to be </a:t>
            </a:r>
            <a:r>
              <a:rPr lang="en-IN" sz="1200" b="0" i="1" u="none" strike="noStrike" kern="1200" baseline="0" dirty="0">
                <a:solidFill>
                  <a:schemeClr val="tx1"/>
                </a:solidFill>
                <a:latin typeface="+mn-lt"/>
                <a:ea typeface="+mn-ea"/>
                <a:cs typeface="+mn-cs"/>
              </a:rPr>
              <a:t>priced to yield the market rate</a:t>
            </a:r>
            <a:r>
              <a:rPr lang="en-IN" sz="1200" b="0" i="0" u="none" strike="noStrike" kern="1200" baseline="0" dirty="0">
                <a:solidFill>
                  <a:schemeClr val="tx1"/>
                </a:solidFill>
                <a:latin typeface="+mn-lt"/>
                <a:ea typeface="+mn-ea"/>
                <a:cs typeface="+mn-cs"/>
              </a:rPr>
              <a:t>. In other words, an investor paying that price will earn an effective rate of return on the investment equal to the market rate. The price is calculated as the present value of all the cash flows required on the bonds, where the discount rate used in the present value calculation is the market rate. Specifically, the price will be the present value of the periodic cash interest payments (face amount × stated rate) plus the present value of the principal payable at maturity, both discounted at the market rate. </a:t>
            </a:r>
          </a:p>
          <a:p>
            <a:pPr>
              <a:spcBef>
                <a:spcPts val="0"/>
              </a:spcBef>
            </a:pPr>
            <a:endParaRPr lang="en-IN" sz="1200" b="0" i="0" u="none" strike="noStrike" kern="1200" baseline="0" dirty="0">
              <a:solidFill>
                <a:schemeClr val="tx1"/>
              </a:solidFill>
              <a:latin typeface="+mn-lt"/>
              <a:ea typeface="+mn-ea"/>
              <a:cs typeface="+mn-cs"/>
            </a:endParaRPr>
          </a:p>
          <a:p>
            <a:pPr>
              <a:spcBef>
                <a:spcPts val="0"/>
              </a:spcBef>
            </a:pPr>
            <a:r>
              <a:rPr lang="en-US" sz="1200" b="0" i="0" u="none" strike="noStrike" kern="1200" baseline="0" dirty="0">
                <a:solidFill>
                  <a:schemeClr val="tx1"/>
                </a:solidFill>
                <a:latin typeface="+mn-lt"/>
                <a:ea typeface="+mn-ea"/>
                <a:cs typeface="+mn-cs"/>
              </a:rPr>
              <a:t>When bond prices are quoted in financial media, they typically are stated in terms of a percentage of face amounts. Thus, a price quote of 98 means a $1,000 bond will sell for $980; a bond priced at 101 will sell for $1,010.</a:t>
            </a:r>
            <a:endParaRPr lang="en-IN" sz="1200" b="0" i="0" u="none" strike="noStrike" kern="1200" baseline="0" dirty="0">
              <a:solidFill>
                <a:schemeClr val="tx1"/>
              </a:solidFill>
              <a:latin typeface="+mn-lt"/>
              <a:ea typeface="+mn-ea"/>
              <a:cs typeface="+mn-cs"/>
            </a:endParaRP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6DDA8C-CC4A-4BD1-9FB6-36F24E899521}" type="slidenum">
              <a:rPr lang="en-IN">
                <a:cs typeface="Arial" charset="0"/>
              </a:rPr>
              <a:pPr fontAlgn="base">
                <a:spcBef>
                  <a:spcPct val="0"/>
                </a:spcBef>
                <a:spcAft>
                  <a:spcPct val="0"/>
                </a:spcAft>
              </a:pPr>
              <a:t>9</a:t>
            </a:fld>
            <a:endParaRPr lang="en-IN" dirty="0">
              <a:cs typeface="Arial" charset="0"/>
            </a:endParaRPr>
          </a:p>
        </p:txBody>
      </p:sp>
    </p:spTree>
    <p:extLst>
      <p:ext uri="{BB962C8B-B14F-4D97-AF65-F5344CB8AC3E}">
        <p14:creationId xmlns:p14="http://schemas.microsoft.com/office/powerpoint/2010/main" val="39439685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4" name="Picture 17" descr="E:\Templates\Spiceland GEs\Spiceland-01.png"/>
          <p:cNvPicPr>
            <a:picLocks noChangeAspect="1" noChangeArrowheads="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8" name="Rectangle 9"/>
          <p:cNvSpPr>
            <a:spLocks noGrp="1" noChangeArrowheads="1"/>
          </p:cNvSpPr>
          <p:nvPr>
            <p:ph type="title"/>
          </p:nvPr>
        </p:nvSpPr>
        <p:spPr bwMode="auto">
          <a:xfrm>
            <a:off x="715268" y="1458915"/>
            <a:ext cx="2916933" cy="738187"/>
          </a:xfrm>
          <a:prstGeom prst="rect">
            <a:avLst/>
          </a:prstGeom>
          <a:noFill/>
          <a:ln>
            <a:noFill/>
          </a:ln>
          <a:extLst/>
        </p:spPr>
        <p:txBody>
          <a:bodyPr>
            <a:normAutofit/>
          </a:bodyPr>
          <a:lstStyle>
            <a:lvl1pPr algn="l">
              <a:defRPr sz="3600">
                <a:solidFill>
                  <a:srgbClr val="0072A2"/>
                </a:solidFill>
                <a:latin typeface="+mn-lt"/>
                <a:ea typeface="Adobe Fan Heiti Std B" pitchFamily="34" charset="-128"/>
              </a:defRPr>
            </a:lvl1pPr>
          </a:lstStyle>
          <a:p>
            <a:r>
              <a:rPr lang="en-US" dirty="0"/>
              <a:t>Click to edit Master title style</a:t>
            </a:r>
            <a:endParaRPr lang="en-IN" dirty="0"/>
          </a:p>
        </p:txBody>
      </p:sp>
      <p:sp>
        <p:nvSpPr>
          <p:cNvPr id="17" name="Text Placeholder 16"/>
          <p:cNvSpPr>
            <a:spLocks noGrp="1"/>
          </p:cNvSpPr>
          <p:nvPr>
            <p:ph type="body" sz="quarter" idx="10"/>
          </p:nvPr>
        </p:nvSpPr>
        <p:spPr>
          <a:xfrm>
            <a:off x="3257550" y="2362200"/>
            <a:ext cx="5105400" cy="3429000"/>
          </a:xfrm>
        </p:spPr>
        <p:txBody>
          <a:bodyPr anchor="ctr" anchorCtr="1">
            <a:noAutofit/>
          </a:bodyPr>
          <a:lstStyle>
            <a:lvl1pPr marL="0" indent="0" algn="ctr">
              <a:buNone/>
              <a:defRPr sz="4000" b="0">
                <a:solidFill>
                  <a:schemeClr val="tx1"/>
                </a:solidFill>
                <a:effectLst/>
              </a:defRPr>
            </a:lvl1pPr>
          </a:lstStyle>
          <a:p>
            <a:pPr lvl="0"/>
            <a:r>
              <a:rPr lang="en-US" dirty="0"/>
              <a:t>Click to edit Master text styles</a:t>
            </a:r>
          </a:p>
        </p:txBody>
      </p:sp>
      <p:sp>
        <p:nvSpPr>
          <p:cNvPr id="7" name="TextBox 6"/>
          <p:cNvSpPr txBox="1"/>
          <p:nvPr userDrawn="1"/>
        </p:nvSpPr>
        <p:spPr>
          <a:xfrm>
            <a:off x="1115616" y="6597352"/>
            <a:ext cx="8028384" cy="246221"/>
          </a:xfrm>
          <a:prstGeom prst="rect">
            <a:avLst/>
          </a:prstGeom>
          <a:noFill/>
        </p:spPr>
        <p:txBody>
          <a:bodyPr wrap="square" rtlCol="0">
            <a:spAutoFit/>
          </a:bodyPr>
          <a:lstStyle/>
          <a:p>
            <a:pPr algn="r"/>
            <a:r>
              <a:rPr lang="en-US" sz="1000" i="1" kern="1200" dirty="0" smtClean="0">
                <a:solidFill>
                  <a:schemeClr val="tx1"/>
                </a:solidFill>
                <a:latin typeface="+mn-lt"/>
                <a:ea typeface="+mn-ea"/>
                <a:cs typeface="+mn-cs"/>
              </a:rPr>
              <a:t>Copyright © 2018 McGraw-Hill Education. All rights reserved. No reproduction or distribution without prior written consent of McGraw-Hill Education. </a:t>
            </a:r>
            <a:endParaRPr lang="en-US" sz="1000" i="1"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7" y="283"/>
            <a:ext cx="9143245" cy="6857434"/>
          </a:xfrm>
          <a:prstGeom prst="rect">
            <a:avLst/>
          </a:prstGeom>
        </p:spPr>
      </p:pic>
      <p:sp>
        <p:nvSpPr>
          <p:cNvPr id="6" name="Rectangle 9"/>
          <p:cNvSpPr>
            <a:spLocks noGrp="1" noChangeArrowheads="1"/>
          </p:cNvSpPr>
          <p:nvPr>
            <p:ph type="title"/>
          </p:nvPr>
        </p:nvSpPr>
        <p:spPr bwMode="auto">
          <a:xfrm>
            <a:off x="761999" y="0"/>
            <a:ext cx="8382000" cy="1444625"/>
          </a:xfrm>
          <a:prstGeom prst="rect">
            <a:avLst/>
          </a:prstGeom>
          <a:noFill/>
          <a:ln>
            <a:noFill/>
          </a:ln>
          <a:extLst/>
        </p:spPr>
        <p:txBody>
          <a:bodyPr>
            <a:normAutofit/>
          </a:bodyPr>
          <a:lstStyle>
            <a:lvl1pPr algn="ctr">
              <a:lnSpc>
                <a:spcPct val="110000"/>
              </a:lnSpc>
              <a:defRPr sz="3200" b="1">
                <a:solidFill>
                  <a:srgbClr val="0072A2"/>
                </a:solidFill>
                <a:latin typeface="+mn-lt"/>
                <a:ea typeface="Adobe Fan Heiti Std B" pitchFamily="34" charset="-128"/>
              </a:defRPr>
            </a:lvl1pPr>
          </a:lstStyle>
          <a:p>
            <a:pPr lvl="0"/>
            <a:r>
              <a:rPr lang="en-US" altLang="en-US" dirty="0"/>
              <a:t>Click to edit Master title style</a:t>
            </a:r>
          </a:p>
        </p:txBody>
      </p:sp>
      <p:sp>
        <p:nvSpPr>
          <p:cNvPr id="5" name="Text Placeholder 2"/>
          <p:cNvSpPr>
            <a:spLocks noGrp="1"/>
          </p:cNvSpPr>
          <p:nvPr>
            <p:ph idx="1"/>
          </p:nvPr>
        </p:nvSpPr>
        <p:spPr>
          <a:xfrm>
            <a:off x="761999" y="1444626"/>
            <a:ext cx="8013600" cy="5057775"/>
          </a:xfrm>
          <a:prstGeom prst="rect">
            <a:avLst/>
          </a:prstGeom>
        </p:spPr>
        <p:txBody>
          <a:bodyPr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8" name="TextBox 7"/>
          <p:cNvSpPr txBox="1"/>
          <p:nvPr userDrawn="1"/>
        </p:nvSpPr>
        <p:spPr>
          <a:xfrm>
            <a:off x="1115616" y="6597352"/>
            <a:ext cx="8028384" cy="246221"/>
          </a:xfrm>
          <a:prstGeom prst="rect">
            <a:avLst/>
          </a:prstGeom>
          <a:noFill/>
        </p:spPr>
        <p:txBody>
          <a:bodyPr wrap="square" rtlCol="0">
            <a:spAutoFit/>
          </a:bodyPr>
          <a:lstStyle/>
          <a:p>
            <a:pPr algn="r"/>
            <a:r>
              <a:rPr lang="en-US" sz="1000" i="1" kern="1200" dirty="0" smtClean="0">
                <a:solidFill>
                  <a:schemeClr val="tx1"/>
                </a:solidFill>
                <a:latin typeface="+mn-lt"/>
                <a:ea typeface="+mn-ea"/>
                <a:cs typeface="+mn-cs"/>
              </a:rPr>
              <a:t>Copyright © 2018 McGraw-Hill Education. All rights reserved. No reproduction or distribution without prior written consent of McGraw-Hill Education. </a:t>
            </a:r>
            <a:endParaRPr lang="en-US" sz="1000" i="1"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9"/>
          <p:cNvSpPr>
            <a:spLocks noGrp="1" noChangeArrowheads="1"/>
          </p:cNvSpPr>
          <p:nvPr>
            <p:ph type="title" hasCustomPrompt="1"/>
          </p:nvPr>
        </p:nvSpPr>
        <p:spPr bwMode="auto">
          <a:xfrm>
            <a:off x="2554515" y="1647599"/>
            <a:ext cx="4630057" cy="3563030"/>
          </a:xfrm>
          <a:prstGeom prst="rect">
            <a:avLst/>
          </a:prstGeom>
          <a:noFill/>
          <a:ln>
            <a:noFill/>
          </a:ln>
          <a:extLst/>
        </p:spPr>
        <p:txBody>
          <a:bodyPr>
            <a:normAutofit/>
          </a:bodyPr>
          <a:lstStyle>
            <a:lvl1pPr algn="ctr">
              <a:defRPr sz="4000">
                <a:solidFill>
                  <a:srgbClr val="0072A2"/>
                </a:solidFill>
                <a:latin typeface="+mn-lt"/>
                <a:ea typeface="Adobe Fan Heiti Std B" pitchFamily="34" charset="-128"/>
              </a:defRPr>
            </a:lvl1pPr>
          </a:lstStyle>
          <a:p>
            <a:r>
              <a:rPr lang="en-US" dirty="0"/>
              <a:t>End of Chapter ##</a:t>
            </a:r>
            <a:endParaRPr lang="en-IN" dirty="0"/>
          </a:p>
        </p:txBody>
      </p:sp>
      <p:sp>
        <p:nvSpPr>
          <p:cNvPr id="5" name="TextBox 4"/>
          <p:cNvSpPr txBox="1"/>
          <p:nvPr userDrawn="1"/>
        </p:nvSpPr>
        <p:spPr>
          <a:xfrm>
            <a:off x="1115616" y="6597352"/>
            <a:ext cx="8028384" cy="246221"/>
          </a:xfrm>
          <a:prstGeom prst="rect">
            <a:avLst/>
          </a:prstGeom>
          <a:noFill/>
        </p:spPr>
        <p:txBody>
          <a:bodyPr wrap="square" rtlCol="0">
            <a:spAutoFit/>
          </a:bodyPr>
          <a:lstStyle/>
          <a:p>
            <a:pPr algn="r"/>
            <a:r>
              <a:rPr lang="en-US" sz="1000" i="1" kern="1200" dirty="0" smtClean="0">
                <a:solidFill>
                  <a:schemeClr val="tx1"/>
                </a:solidFill>
                <a:latin typeface="+mn-lt"/>
                <a:ea typeface="+mn-ea"/>
                <a:cs typeface="+mn-cs"/>
              </a:rPr>
              <a:t>Copyright © 2018 McGraw-Hill Education. All rights reserved. No reproduction or distribution without prior written consent of McGraw-Hill Education. </a:t>
            </a:r>
            <a:endParaRPr lang="en-US" sz="1000" i="1" dirty="0"/>
          </a:p>
        </p:txBody>
      </p:sp>
    </p:spTree>
    <p:extLst>
      <p:ext uri="{BB962C8B-B14F-4D97-AF65-F5344CB8AC3E}">
        <p14:creationId xmlns:p14="http://schemas.microsoft.com/office/powerpoint/2010/main" val="32602616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7"/>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IN"/>
          </a:p>
        </p:txBody>
      </p:sp>
      <p:sp>
        <p:nvSpPr>
          <p:cNvPr id="1027" name="Text Placeholder 2"/>
          <p:cNvSpPr>
            <a:spLocks noGrp="1"/>
          </p:cNvSpPr>
          <p:nvPr>
            <p:ph type="body" idx="1"/>
          </p:nvPr>
        </p:nvSpPr>
        <p:spPr bwMode="auto">
          <a:xfrm>
            <a:off x="628650" y="1825625"/>
            <a:ext cx="7886700" cy="45021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Box 4"/>
          <p:cNvSpPr txBox="1"/>
          <p:nvPr userDrawn="1"/>
        </p:nvSpPr>
        <p:spPr>
          <a:xfrm>
            <a:off x="1115616" y="6597352"/>
            <a:ext cx="8028384" cy="246221"/>
          </a:xfrm>
          <a:prstGeom prst="rect">
            <a:avLst/>
          </a:prstGeom>
          <a:noFill/>
        </p:spPr>
        <p:txBody>
          <a:bodyPr wrap="square" rtlCol="0">
            <a:spAutoFit/>
          </a:bodyPr>
          <a:lstStyle/>
          <a:p>
            <a:pPr algn="r"/>
            <a:r>
              <a:rPr lang="en-US" sz="1000" i="1" kern="1200" dirty="0" smtClean="0">
                <a:solidFill>
                  <a:schemeClr val="tx1"/>
                </a:solidFill>
                <a:latin typeface="+mn-lt"/>
                <a:ea typeface="+mn-ea"/>
                <a:cs typeface="+mn-cs"/>
              </a:rPr>
              <a:t>Copyright © 2018 McGraw-Hill Education. All rights reserved. No reproduction or distribution without prior written consent of McGraw-Hill Education. </a:t>
            </a:r>
            <a:endParaRPr lang="en-US" sz="1000" i="1" dirty="0"/>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itchFamily="34" charset="0"/>
        </a:defRPr>
      </a:lvl2pPr>
      <a:lvl3pPr algn="l" rtl="0" fontAlgn="base">
        <a:lnSpc>
          <a:spcPct val="90000"/>
        </a:lnSpc>
        <a:spcBef>
          <a:spcPct val="0"/>
        </a:spcBef>
        <a:spcAft>
          <a:spcPct val="0"/>
        </a:spcAft>
        <a:defRPr sz="4400">
          <a:solidFill>
            <a:schemeClr val="tx1"/>
          </a:solidFill>
          <a:latin typeface="Calibri Light" pitchFamily="34" charset="0"/>
        </a:defRPr>
      </a:lvl3pPr>
      <a:lvl4pPr algn="l" rtl="0" fontAlgn="base">
        <a:lnSpc>
          <a:spcPct val="90000"/>
        </a:lnSpc>
        <a:spcBef>
          <a:spcPct val="0"/>
        </a:spcBef>
        <a:spcAft>
          <a:spcPct val="0"/>
        </a:spcAft>
        <a:defRPr sz="4400">
          <a:solidFill>
            <a:schemeClr val="tx1"/>
          </a:solidFill>
          <a:latin typeface="Calibri Light" pitchFamily="34" charset="0"/>
        </a:defRPr>
      </a:lvl4pPr>
      <a:lvl5pPr algn="l" rtl="0" fontAlgn="base">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notesSlide" Target="../notesSlides/notesSlide22.xml"/><Relationship Id="rId9" Type="http://schemas.microsoft.com/office/2007/relationships/diagramDrawing" Target="../diagrams/drawing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US" dirty="0"/>
              <a:t>Nature of Long-Term Debt</a:t>
            </a:r>
            <a:endParaRPr lang="en-IN" dirty="0">
              <a:ea typeface="Adobe Fan Heiti Std B"/>
              <a:cs typeface="Adobe Fan Heiti Std B"/>
            </a:endParaRPr>
          </a:p>
        </p:txBody>
      </p:sp>
      <p:sp>
        <p:nvSpPr>
          <p:cNvPr id="5" name="Content Placeholder 4"/>
          <p:cNvSpPr>
            <a:spLocks noGrp="1"/>
          </p:cNvSpPr>
          <p:nvPr>
            <p:ph idx="1"/>
          </p:nvPr>
        </p:nvSpPr>
        <p:spPr>
          <a:xfrm>
            <a:off x="729586" y="4431071"/>
            <a:ext cx="2542148" cy="1151612"/>
          </a:xfrm>
        </p:spPr>
        <p:txBody>
          <a:bodyPr>
            <a:noAutofit/>
          </a:bodyPr>
          <a:lstStyle/>
          <a:p>
            <a:pPr marL="0" indent="0" algn="ctr">
              <a:buNone/>
            </a:pPr>
            <a:r>
              <a:rPr lang="en-US" dirty="0"/>
              <a:t>Present value of a liability </a:t>
            </a:r>
            <a:endParaRPr lang="en-IN" dirty="0"/>
          </a:p>
        </p:txBody>
      </p:sp>
      <p:sp>
        <p:nvSpPr>
          <p:cNvPr id="4" name="Rectangle 3"/>
          <p:cNvSpPr/>
          <p:nvPr/>
        </p:nvSpPr>
        <p:spPr>
          <a:xfrm>
            <a:off x="8341972"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LO14-1</a:t>
            </a:r>
            <a:endParaRPr lang="en-US" sz="1500" dirty="0">
              <a:solidFill>
                <a:srgbClr val="0072A2"/>
              </a:solidFill>
              <a:latin typeface="+mj-lt"/>
              <a:ea typeface="Adobe Fan Heiti Std B" pitchFamily="34" charset="-128"/>
              <a:cs typeface="+mj-cs"/>
            </a:endParaRPr>
          </a:p>
        </p:txBody>
      </p:sp>
      <p:sp>
        <p:nvSpPr>
          <p:cNvPr id="6" name="TextBox 5"/>
          <p:cNvSpPr txBox="1">
            <a:spLocks noChangeArrowheads="1"/>
          </p:cNvSpPr>
          <p:nvPr/>
        </p:nvSpPr>
        <p:spPr bwMode="auto">
          <a:xfrm>
            <a:off x="1019099" y="1096970"/>
            <a:ext cx="1419840" cy="954107"/>
          </a:xfrm>
          <a:prstGeom prst="rect">
            <a:avLst/>
          </a:prstGeom>
          <a:solidFill>
            <a:schemeClr val="bg1">
              <a:lumMod val="95000"/>
            </a:schemeClr>
          </a:solidFill>
          <a:ln w="12700">
            <a:solidFill>
              <a:schemeClr val="tx2">
                <a:lumMod val="75000"/>
              </a:schemeClr>
            </a:solidFill>
            <a:miter lim="800000"/>
            <a:headEnd/>
            <a:tailEnd/>
          </a:ln>
        </p:spPr>
        <p:txBody>
          <a:bodyPr wrap="square">
            <a:spAutoFit/>
          </a:bodyPr>
          <a:lstStyle/>
          <a:p>
            <a:pPr algn="ctr"/>
            <a:r>
              <a:rPr lang="en-US" sz="2800" b="1" dirty="0">
                <a:solidFill>
                  <a:srgbClr val="000099"/>
                </a:solidFill>
                <a:latin typeface="Calibri" pitchFamily="34" charset="0"/>
              </a:rPr>
              <a:t>Internal Source</a:t>
            </a:r>
            <a:endParaRPr lang="en-IN" sz="2800" b="1" dirty="0">
              <a:solidFill>
                <a:srgbClr val="000099"/>
              </a:solidFill>
              <a:latin typeface="Calibri" pitchFamily="34" charset="0"/>
            </a:endParaRPr>
          </a:p>
        </p:txBody>
      </p:sp>
      <p:sp>
        <p:nvSpPr>
          <p:cNvPr id="7" name="TextBox 6"/>
          <p:cNvSpPr txBox="1">
            <a:spLocks noChangeArrowheads="1"/>
          </p:cNvSpPr>
          <p:nvPr/>
        </p:nvSpPr>
        <p:spPr bwMode="auto">
          <a:xfrm>
            <a:off x="7355941" y="1102732"/>
            <a:ext cx="1433367" cy="954107"/>
          </a:xfrm>
          <a:prstGeom prst="rect">
            <a:avLst/>
          </a:prstGeom>
          <a:solidFill>
            <a:schemeClr val="bg1">
              <a:lumMod val="95000"/>
            </a:schemeClr>
          </a:solidFill>
          <a:ln w="12700">
            <a:solidFill>
              <a:schemeClr val="tx2">
                <a:lumMod val="75000"/>
              </a:schemeClr>
            </a:solidFill>
            <a:miter lim="800000"/>
            <a:headEnd/>
            <a:tailEnd/>
          </a:ln>
        </p:spPr>
        <p:txBody>
          <a:bodyPr wrap="square">
            <a:spAutoFit/>
          </a:bodyPr>
          <a:lstStyle/>
          <a:p>
            <a:pPr algn="ctr"/>
            <a:r>
              <a:rPr lang="en-US" sz="2800" b="1" dirty="0">
                <a:solidFill>
                  <a:srgbClr val="000099"/>
                </a:solidFill>
                <a:latin typeface="Calibri" pitchFamily="34" charset="0"/>
              </a:rPr>
              <a:t>External Source</a:t>
            </a:r>
            <a:endParaRPr lang="en-IN" sz="2800" b="1" dirty="0">
              <a:solidFill>
                <a:srgbClr val="000099"/>
              </a:solidFill>
              <a:latin typeface="Calibri" pitchFamily="34" charset="0"/>
            </a:endParaRPr>
          </a:p>
        </p:txBody>
      </p:sp>
      <p:cxnSp>
        <p:nvCxnSpPr>
          <p:cNvPr id="10" name="Straight Arrow Connector 9"/>
          <p:cNvCxnSpPr/>
          <p:nvPr/>
        </p:nvCxnSpPr>
        <p:spPr>
          <a:xfrm>
            <a:off x="2476665" y="1426972"/>
            <a:ext cx="1599373" cy="0"/>
          </a:xfrm>
          <a:prstGeom prst="straightConnector1">
            <a:avLst/>
          </a:prstGeom>
          <a:ln w="38100">
            <a:solidFill>
              <a:srgbClr val="0070C0"/>
            </a:solidFill>
            <a:tailEnd type="arrow"/>
          </a:ln>
        </p:spPr>
        <p:style>
          <a:lnRef idx="1">
            <a:schemeClr val="accent3"/>
          </a:lnRef>
          <a:fillRef idx="0">
            <a:schemeClr val="accent3"/>
          </a:fillRef>
          <a:effectRef idx="0">
            <a:schemeClr val="accent3"/>
          </a:effectRef>
          <a:fontRef idx="minor">
            <a:schemeClr val="tx1"/>
          </a:fontRef>
        </p:style>
      </p:cxnSp>
      <p:cxnSp>
        <p:nvCxnSpPr>
          <p:cNvPr id="11" name="Straight Arrow Connector 10"/>
          <p:cNvCxnSpPr/>
          <p:nvPr/>
        </p:nvCxnSpPr>
        <p:spPr>
          <a:xfrm flipH="1">
            <a:off x="5655555" y="1440224"/>
            <a:ext cx="1641030" cy="1"/>
          </a:xfrm>
          <a:prstGeom prst="straightConnector1">
            <a:avLst/>
          </a:prstGeom>
          <a:ln w="38100">
            <a:solidFill>
              <a:srgbClr val="0070C0"/>
            </a:solidFill>
            <a:tailEnd type="arrow"/>
          </a:ln>
        </p:spPr>
        <p:style>
          <a:lnRef idx="1">
            <a:schemeClr val="accent3"/>
          </a:lnRef>
          <a:fillRef idx="0">
            <a:schemeClr val="accent3"/>
          </a:fillRef>
          <a:effectRef idx="0">
            <a:schemeClr val="accent3"/>
          </a:effectRef>
          <a:fontRef idx="minor">
            <a:schemeClr val="tx1"/>
          </a:fontRef>
        </p:style>
      </p:cxnSp>
      <p:sp>
        <p:nvSpPr>
          <p:cNvPr id="12" name="TextBox 11"/>
          <p:cNvSpPr txBox="1">
            <a:spLocks noChangeArrowheads="1"/>
          </p:cNvSpPr>
          <p:nvPr/>
        </p:nvSpPr>
        <p:spPr bwMode="auto">
          <a:xfrm>
            <a:off x="3199497" y="1096970"/>
            <a:ext cx="3322902" cy="1815882"/>
          </a:xfrm>
          <a:prstGeom prst="rect">
            <a:avLst/>
          </a:prstGeom>
          <a:noFill/>
          <a:ln w="9525">
            <a:noFill/>
            <a:miter lim="800000"/>
            <a:headEnd/>
            <a:tailEnd/>
          </a:ln>
        </p:spPr>
        <p:txBody>
          <a:bodyPr wrap="square">
            <a:spAutoFit/>
          </a:bodyPr>
          <a:lstStyle/>
          <a:p>
            <a:pPr algn="ctr"/>
            <a:r>
              <a:rPr lang="en-US" sz="2800" b="1" i="1" u="sng" dirty="0">
                <a:solidFill>
                  <a:srgbClr val="0000FF"/>
                </a:solidFill>
                <a:latin typeface="Calibri" pitchFamily="34" charset="0"/>
              </a:rPr>
              <a:t>Funds</a:t>
            </a:r>
            <a:r>
              <a:rPr lang="en-US" sz="2800" b="1" i="1" dirty="0">
                <a:solidFill>
                  <a:srgbClr val="0000FF"/>
                </a:solidFill>
                <a:latin typeface="Calibri" pitchFamily="34" charset="0"/>
              </a:rPr>
              <a:t> </a:t>
            </a:r>
          </a:p>
          <a:p>
            <a:pPr algn="ctr"/>
            <a:r>
              <a:rPr lang="en-US" sz="2800" i="1" dirty="0">
                <a:latin typeface="Calibri" pitchFamily="34" charset="0"/>
              </a:rPr>
              <a:t>may be required by a company to finance its operations</a:t>
            </a:r>
            <a:endParaRPr lang="en-IN" sz="2800" i="1" dirty="0">
              <a:latin typeface="Calibri" pitchFamily="34" charset="0"/>
            </a:endParaRPr>
          </a:p>
        </p:txBody>
      </p:sp>
      <p:sp>
        <p:nvSpPr>
          <p:cNvPr id="13" name="TextBox 12"/>
          <p:cNvSpPr txBox="1">
            <a:spLocks noChangeArrowheads="1"/>
          </p:cNvSpPr>
          <p:nvPr/>
        </p:nvSpPr>
        <p:spPr bwMode="auto">
          <a:xfrm>
            <a:off x="6522399" y="3014413"/>
            <a:ext cx="1996728" cy="954107"/>
          </a:xfrm>
          <a:prstGeom prst="rect">
            <a:avLst/>
          </a:prstGeom>
          <a:noFill/>
          <a:ln w="12700">
            <a:solidFill>
              <a:schemeClr val="tx2">
                <a:lumMod val="75000"/>
              </a:schemeClr>
            </a:solidFill>
            <a:miter lim="800000"/>
            <a:headEnd/>
            <a:tailEnd/>
          </a:ln>
        </p:spPr>
        <p:txBody>
          <a:bodyPr wrap="square">
            <a:spAutoFit/>
          </a:bodyPr>
          <a:lstStyle/>
          <a:p>
            <a:pPr marL="457200" indent="-457200">
              <a:buFont typeface="Arial" panose="020B0604020202020204" pitchFamily="34" charset="0"/>
              <a:buChar char="•"/>
            </a:pPr>
            <a:r>
              <a:rPr lang="en-US" sz="2800" b="1" dirty="0">
                <a:solidFill>
                  <a:srgbClr val="622380"/>
                </a:solidFill>
                <a:latin typeface="Calibri" pitchFamily="34" charset="0"/>
              </a:rPr>
              <a:t>Equity</a:t>
            </a:r>
          </a:p>
          <a:p>
            <a:pPr marL="457200" indent="-457200">
              <a:buFont typeface="Arial" panose="020B0604020202020204" pitchFamily="34" charset="0"/>
              <a:buChar char="•"/>
            </a:pPr>
            <a:r>
              <a:rPr lang="en-US" sz="2800" b="1" dirty="0">
                <a:solidFill>
                  <a:schemeClr val="accent6">
                    <a:lumMod val="50000"/>
                  </a:schemeClr>
                </a:solidFill>
                <a:latin typeface="Calibri" pitchFamily="34" charset="0"/>
              </a:rPr>
              <a:t>Debt</a:t>
            </a:r>
            <a:endParaRPr lang="en-IN" sz="2800" b="1" dirty="0">
              <a:solidFill>
                <a:schemeClr val="accent6">
                  <a:lumMod val="50000"/>
                </a:schemeClr>
              </a:solidFill>
              <a:latin typeface="Calibri" pitchFamily="34" charset="0"/>
            </a:endParaRPr>
          </a:p>
        </p:txBody>
      </p:sp>
      <p:cxnSp>
        <p:nvCxnSpPr>
          <p:cNvPr id="14" name="Straight Arrow Connector 13"/>
          <p:cNvCxnSpPr/>
          <p:nvPr/>
        </p:nvCxnSpPr>
        <p:spPr>
          <a:xfrm rot="16200000" flipH="1">
            <a:off x="7615425" y="2547558"/>
            <a:ext cx="914400" cy="1"/>
          </a:xfrm>
          <a:prstGeom prst="straightConnector1">
            <a:avLst/>
          </a:prstGeom>
          <a:ln w="38100">
            <a:solidFill>
              <a:srgbClr val="0070C0"/>
            </a:solidFill>
            <a:tailEnd type="arrow"/>
          </a:ln>
        </p:spPr>
        <p:style>
          <a:lnRef idx="1">
            <a:schemeClr val="accent3"/>
          </a:lnRef>
          <a:fillRef idx="0">
            <a:schemeClr val="accent3"/>
          </a:fillRef>
          <a:effectRef idx="0">
            <a:schemeClr val="accent3"/>
          </a:effectRef>
          <a:fontRef idx="minor">
            <a:schemeClr val="tx1"/>
          </a:fontRef>
        </p:style>
      </p:cxnSp>
      <p:sp>
        <p:nvSpPr>
          <p:cNvPr id="15" name="Content Placeholder 4"/>
          <p:cNvSpPr txBox="1">
            <a:spLocks/>
          </p:cNvSpPr>
          <p:nvPr/>
        </p:nvSpPr>
        <p:spPr bwMode="auto">
          <a:xfrm>
            <a:off x="815676" y="5953926"/>
            <a:ext cx="8200061" cy="513493"/>
          </a:xfrm>
          <a:prstGeom prst="rect">
            <a:avLst/>
          </a:prstGeom>
          <a:noFill/>
          <a:ln w="12700">
            <a:solidFill>
              <a:srgbClr val="0070C0"/>
            </a:solidFill>
            <a:miter lim="800000"/>
            <a:headEnd/>
            <a:tailEnd/>
          </a:ln>
        </p:spPr>
        <p:txBody>
          <a:bodyPr vert="horz" wrap="square" lIns="91440" tIns="45720" rIns="91440" bIns="45720" numCol="1" rtlCol="0" anchor="t" anchorCtr="0" compatLnSpc="1">
            <a:prstTxWarp prst="textNoShape">
              <a:avLst/>
            </a:prstTxWarp>
            <a:noAutofit/>
          </a:bodyPr>
          <a:lst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charset="0"/>
              <a:buNone/>
            </a:pPr>
            <a:r>
              <a:rPr lang="en-US" dirty="0"/>
              <a:t>Discounted at the effective rate of interest at issuance</a:t>
            </a:r>
            <a:endParaRPr lang="en-IN" dirty="0"/>
          </a:p>
        </p:txBody>
      </p:sp>
      <p:sp>
        <p:nvSpPr>
          <p:cNvPr id="16" name="Content Placeholder 4"/>
          <p:cNvSpPr txBox="1">
            <a:spLocks/>
          </p:cNvSpPr>
          <p:nvPr/>
        </p:nvSpPr>
        <p:spPr bwMode="auto">
          <a:xfrm>
            <a:off x="3926763" y="4340942"/>
            <a:ext cx="4578493" cy="133187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charset="0"/>
              <a:buNone/>
            </a:pPr>
            <a:r>
              <a:rPr lang="en-US" b="1" dirty="0">
                <a:solidFill>
                  <a:srgbClr val="C00000"/>
                </a:solidFill>
              </a:rPr>
              <a:t>Present value of its related cash flows </a:t>
            </a:r>
            <a:r>
              <a:rPr lang="en-US" dirty="0"/>
              <a:t>(principal and/or interest payments) </a:t>
            </a:r>
            <a:endParaRPr lang="en-IN" dirty="0"/>
          </a:p>
        </p:txBody>
      </p:sp>
      <p:sp>
        <p:nvSpPr>
          <p:cNvPr id="9" name="TextBox 8"/>
          <p:cNvSpPr txBox="1"/>
          <p:nvPr/>
        </p:nvSpPr>
        <p:spPr>
          <a:xfrm>
            <a:off x="3290610" y="4571696"/>
            <a:ext cx="486783" cy="523220"/>
          </a:xfrm>
          <a:prstGeom prst="rect">
            <a:avLst/>
          </a:prstGeom>
          <a:noFill/>
        </p:spPr>
        <p:txBody>
          <a:bodyPr wrap="square" rtlCol="0">
            <a:spAutoFit/>
          </a:bodyPr>
          <a:lstStyle/>
          <a:p>
            <a:pPr algn="ctr"/>
            <a:r>
              <a:rPr lang="en-US" sz="2800" b="1" dirty="0">
                <a:latin typeface="+mn-lt"/>
              </a:rPr>
              <a:t>=</a:t>
            </a:r>
          </a:p>
        </p:txBody>
      </p:sp>
      <p:cxnSp>
        <p:nvCxnSpPr>
          <p:cNvPr id="19" name="Straight Arrow Connector 18"/>
          <p:cNvCxnSpPr/>
          <p:nvPr/>
        </p:nvCxnSpPr>
        <p:spPr>
          <a:xfrm rot="16200000" flipH="1">
            <a:off x="7548346" y="5625109"/>
            <a:ext cx="548640" cy="1"/>
          </a:xfrm>
          <a:prstGeom prst="straightConnector1">
            <a:avLst/>
          </a:prstGeom>
          <a:ln w="38100">
            <a:solidFill>
              <a:srgbClr val="0070C0"/>
            </a:solidFill>
            <a:tailEnd type="arrow"/>
          </a:ln>
        </p:spPr>
        <p:style>
          <a:lnRef idx="1">
            <a:schemeClr val="accent3"/>
          </a:lnRef>
          <a:fillRef idx="0">
            <a:schemeClr val="accent3"/>
          </a:fillRef>
          <a:effectRef idx="0">
            <a:schemeClr val="accent3"/>
          </a:effectRef>
          <a:fontRef idx="minor">
            <a:schemeClr val="tx1"/>
          </a:fontRef>
        </p:style>
      </p:cxn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1000"/>
                                        <p:tgtEl>
                                          <p:spTgt spid="11"/>
                                        </p:tgtEl>
                                      </p:cBhvr>
                                    </p:animEffect>
                                  </p:childTnLst>
                                </p:cTn>
                              </p:par>
                            </p:childTnLst>
                          </p:cTn>
                        </p:par>
                        <p:par>
                          <p:cTn id="11" fill="hold">
                            <p:stCondLst>
                              <p:cond delay="1000"/>
                            </p:stCondLst>
                            <p:childTnLst>
                              <p:par>
                                <p:cTn id="12" presetID="42" presetClass="entr" presetSubtype="0"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anim calcmode="lin" valueType="num">
                                      <p:cBhvr>
                                        <p:cTn id="15" dur="500" fill="hold"/>
                                        <p:tgtEl>
                                          <p:spTgt spid="12"/>
                                        </p:tgtEl>
                                        <p:attrNameLst>
                                          <p:attrName>ppt_x</p:attrName>
                                        </p:attrNameLst>
                                      </p:cBhvr>
                                      <p:tavLst>
                                        <p:tav tm="0">
                                          <p:val>
                                            <p:strVal val="#ppt_x"/>
                                          </p:val>
                                        </p:tav>
                                        <p:tav tm="100000">
                                          <p:val>
                                            <p:strVal val="#ppt_x"/>
                                          </p:val>
                                        </p:tav>
                                      </p:tavLst>
                                    </p:anim>
                                    <p:anim calcmode="lin" valueType="num">
                                      <p:cBhvr>
                                        <p:cTn id="16" dur="500" fill="hold"/>
                                        <p:tgtEl>
                                          <p:spTgt spid="12"/>
                                        </p:tgtEl>
                                        <p:attrNameLst>
                                          <p:attrName>ppt_y</p:attrName>
                                        </p:attrNameLst>
                                      </p:cBhvr>
                                      <p:tavLst>
                                        <p:tav tm="0">
                                          <p:val>
                                            <p:strVal val="#ppt_y+.1"/>
                                          </p:val>
                                        </p:tav>
                                        <p:tav tm="100000">
                                          <p:val>
                                            <p:strVal val="#ppt_y"/>
                                          </p:val>
                                        </p:tav>
                                      </p:tavLst>
                                    </p:anim>
                                  </p:childTnLst>
                                </p:cTn>
                              </p:par>
                            </p:childTnLst>
                          </p:cTn>
                        </p:par>
                        <p:par>
                          <p:cTn id="17" fill="hold">
                            <p:stCondLst>
                              <p:cond delay="1500"/>
                            </p:stCondLst>
                            <p:childTnLst>
                              <p:par>
                                <p:cTn id="18" presetID="22" presetClass="entr" presetSubtype="4" fill="hold" nodeType="afterEffect">
                                  <p:stCondLst>
                                    <p:cond delay="50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childTnLst>
                          </p:cTn>
                        </p:par>
                        <p:par>
                          <p:cTn id="21" fill="hold">
                            <p:stCondLst>
                              <p:cond delay="2500"/>
                            </p:stCondLst>
                            <p:childTnLst>
                              <p:par>
                                <p:cTn id="22" presetID="1" presetClass="entr" presetSubtype="0" fill="hold" grpId="0" nodeType="afterEffect">
                                  <p:stCondLst>
                                    <p:cond delay="100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500"/>
                                  </p:stCondLst>
                                  <p:childTnLst>
                                    <p:set>
                                      <p:cBhvr>
                                        <p:cTn id="30" dur="1" fill="hold">
                                          <p:stCondLst>
                                            <p:cond delay="0"/>
                                          </p:stCondLst>
                                        </p:cTn>
                                        <p:tgtEl>
                                          <p:spTgt spid="9"/>
                                        </p:tgtEl>
                                        <p:attrNameLst>
                                          <p:attrName>style.visibility</p:attrName>
                                        </p:attrNameLst>
                                      </p:cBhvr>
                                      <p:to>
                                        <p:strVal val="visible"/>
                                      </p:to>
                                    </p:set>
                                  </p:childTnLst>
                                </p:cTn>
                              </p:par>
                            </p:childTnLst>
                          </p:cTn>
                        </p:par>
                        <p:par>
                          <p:cTn id="31" fill="hold">
                            <p:stCondLst>
                              <p:cond delay="500"/>
                            </p:stCondLst>
                            <p:childTnLst>
                              <p:par>
                                <p:cTn id="32" presetID="1" presetClass="entr" presetSubtype="0" fill="hold" grpId="0" nodeType="afterEffect">
                                  <p:stCondLst>
                                    <p:cond delay="500"/>
                                  </p:stCondLst>
                                  <p:childTnLst>
                                    <p:set>
                                      <p:cBhvr>
                                        <p:cTn id="33" dur="1" fill="hold">
                                          <p:stCondLst>
                                            <p:cond delay="0"/>
                                          </p:stCondLst>
                                        </p:cTn>
                                        <p:tgtEl>
                                          <p:spTgt spid="16"/>
                                        </p:tgtEl>
                                        <p:attrNameLst>
                                          <p:attrName>style.visibility</p:attrName>
                                        </p:attrNameLst>
                                      </p:cBhvr>
                                      <p:to>
                                        <p:strVal val="visible"/>
                                      </p:to>
                                    </p:set>
                                  </p:childTnLst>
                                </p:cTn>
                              </p:par>
                            </p:childTnLst>
                          </p:cTn>
                        </p:par>
                        <p:par>
                          <p:cTn id="34" fill="hold">
                            <p:stCondLst>
                              <p:cond delay="1000"/>
                            </p:stCondLst>
                            <p:childTnLst>
                              <p:par>
                                <p:cTn id="35" presetID="22" presetClass="entr" presetSubtype="4" fill="hold" nodeType="afterEffect">
                                  <p:stCondLst>
                                    <p:cond delay="500"/>
                                  </p:stCondLst>
                                  <p:childTnLst>
                                    <p:set>
                                      <p:cBhvr>
                                        <p:cTn id="36" dur="1" fill="hold">
                                          <p:stCondLst>
                                            <p:cond delay="0"/>
                                          </p:stCondLst>
                                        </p:cTn>
                                        <p:tgtEl>
                                          <p:spTgt spid="19"/>
                                        </p:tgtEl>
                                        <p:attrNameLst>
                                          <p:attrName>style.visibility</p:attrName>
                                        </p:attrNameLst>
                                      </p:cBhvr>
                                      <p:to>
                                        <p:strVal val="visible"/>
                                      </p:to>
                                    </p:set>
                                    <p:animEffect transition="in" filter="wipe(down)">
                                      <p:cBhvr>
                                        <p:cTn id="37" dur="1000"/>
                                        <p:tgtEl>
                                          <p:spTgt spid="19"/>
                                        </p:tgtEl>
                                      </p:cBhvr>
                                    </p:animEffect>
                                  </p:childTnLst>
                                </p:cTn>
                              </p:par>
                            </p:childTnLst>
                          </p:cTn>
                        </p:par>
                        <p:par>
                          <p:cTn id="38" fill="hold">
                            <p:stCondLst>
                              <p:cond delay="2500"/>
                            </p:stCondLst>
                            <p:childTnLst>
                              <p:par>
                                <p:cTn id="39" presetID="1" presetClass="entr" presetSubtype="0" fill="hold" grpId="0" nodeType="afterEffect">
                                  <p:stCondLst>
                                    <p:cond delay="50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2" grpId="0"/>
      <p:bldP spid="13" grpId="0" animBg="1"/>
      <p:bldP spid="15" grpId="0" animBg="1"/>
      <p:bldP spid="16"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US" dirty="0"/>
              <a:t>Determining Interest: Effective Interest Method</a:t>
            </a:r>
            <a:endParaRPr lang="en-IN" dirty="0">
              <a:solidFill>
                <a:srgbClr val="C00000"/>
              </a:solidFill>
            </a:endParaRPr>
          </a:p>
        </p:txBody>
      </p:sp>
      <p:sp>
        <p:nvSpPr>
          <p:cNvPr id="8" name="Rectangle 7"/>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LO14-2</a:t>
            </a:r>
            <a:endParaRPr lang="en-US" sz="1500" dirty="0">
              <a:solidFill>
                <a:srgbClr val="0072A2"/>
              </a:solidFill>
              <a:latin typeface="+mj-lt"/>
              <a:ea typeface="Adobe Fan Heiti Std B" pitchFamily="34" charset="-128"/>
              <a:cs typeface="+mj-cs"/>
            </a:endParaRPr>
          </a:p>
        </p:txBody>
      </p:sp>
      <p:sp>
        <p:nvSpPr>
          <p:cNvPr id="2" name="Content Placeholder 1"/>
          <p:cNvSpPr>
            <a:spLocks noGrp="1"/>
          </p:cNvSpPr>
          <p:nvPr>
            <p:ph idx="1"/>
          </p:nvPr>
        </p:nvSpPr>
        <p:spPr>
          <a:xfrm>
            <a:off x="761999" y="1115858"/>
            <a:ext cx="8013600" cy="5057775"/>
          </a:xfrm>
        </p:spPr>
        <p:txBody>
          <a:bodyPr>
            <a:normAutofit/>
          </a:bodyPr>
          <a:lstStyle/>
          <a:p>
            <a:r>
              <a:rPr lang="en-IN" sz="2400" dirty="0"/>
              <a:t>Refers to </a:t>
            </a:r>
            <a:r>
              <a:rPr lang="en-US" sz="2400" dirty="0"/>
              <a:t>recording interest each </a:t>
            </a:r>
            <a:r>
              <a:rPr lang="en-IN" sz="2400" dirty="0"/>
              <a:t>period as the </a:t>
            </a:r>
            <a:r>
              <a:rPr lang="en-IN" sz="2400" b="1" i="1" dirty="0">
                <a:solidFill>
                  <a:srgbClr val="C00000"/>
                </a:solidFill>
              </a:rPr>
              <a:t>effective market rate of interest </a:t>
            </a:r>
            <a:r>
              <a:rPr lang="en-IN" sz="2400" b="1" dirty="0">
                <a:solidFill>
                  <a:srgbClr val="C00000"/>
                </a:solidFill>
              </a:rPr>
              <a:t>multiplied by </a:t>
            </a:r>
            <a:r>
              <a:rPr lang="en-IN" sz="2400" b="1" i="1" dirty="0">
                <a:solidFill>
                  <a:srgbClr val="C00000"/>
                </a:solidFill>
              </a:rPr>
              <a:t>the outstanding balance </a:t>
            </a:r>
            <a:r>
              <a:rPr lang="en-IN" sz="2400" dirty="0"/>
              <a:t>of the debt (during the interest period)</a:t>
            </a:r>
          </a:p>
          <a:p>
            <a:pPr marL="0" indent="0">
              <a:buNone/>
            </a:pPr>
            <a:r>
              <a:rPr lang="en-US" sz="2400" b="1" dirty="0">
                <a:solidFill>
                  <a:srgbClr val="B82300"/>
                </a:solidFill>
              </a:rPr>
              <a:t>Example: </a:t>
            </a:r>
          </a:p>
          <a:p>
            <a:pPr marL="0" indent="0">
              <a:buNone/>
            </a:pPr>
            <a:r>
              <a:rPr lang="en-US" sz="2400" dirty="0"/>
              <a:t>In our previous illustration, the amount of debt when the bonds were issued was $666,633. The </a:t>
            </a:r>
            <a:r>
              <a:rPr lang="en-IN" sz="2400" dirty="0"/>
              <a:t>effective interest rate was 14%. The </a:t>
            </a:r>
            <a:r>
              <a:rPr lang="en-US" sz="2400" dirty="0"/>
              <a:t>interest recorded (as expense to the issuer and revenue to the investor) for the first six-month interest period is calculated as:</a:t>
            </a:r>
          </a:p>
          <a:p>
            <a:pPr marL="457200" lvl="1" indent="0">
              <a:buNone/>
            </a:pPr>
            <a:r>
              <a:rPr lang="en-US" dirty="0">
                <a:solidFill>
                  <a:srgbClr val="FF00FF"/>
                </a:solidFill>
              </a:rPr>
              <a:t>		</a:t>
            </a:r>
          </a:p>
        </p:txBody>
      </p:sp>
      <p:sp>
        <p:nvSpPr>
          <p:cNvPr id="9" name="TextBox 8"/>
          <p:cNvSpPr txBox="1"/>
          <p:nvPr/>
        </p:nvSpPr>
        <p:spPr>
          <a:xfrm>
            <a:off x="1448495" y="4340753"/>
            <a:ext cx="1970118" cy="830997"/>
          </a:xfrm>
          <a:prstGeom prst="rect">
            <a:avLst/>
          </a:prstGeom>
          <a:noFill/>
        </p:spPr>
        <p:txBody>
          <a:bodyPr wrap="square" rtlCol="0">
            <a:spAutoFit/>
          </a:bodyPr>
          <a:lstStyle/>
          <a:p>
            <a:pPr algn="ctr"/>
            <a:r>
              <a:rPr lang="en-IN" sz="2400" b="1" dirty="0">
                <a:solidFill>
                  <a:srgbClr val="000099"/>
                </a:solidFill>
                <a:latin typeface="+mn-lt"/>
              </a:rPr>
              <a:t>Outstanding </a:t>
            </a:r>
          </a:p>
          <a:p>
            <a:pPr algn="ctr"/>
            <a:r>
              <a:rPr lang="en-IN" sz="2400" b="1" dirty="0">
                <a:solidFill>
                  <a:srgbClr val="000099"/>
                </a:solidFill>
                <a:latin typeface="+mn-lt"/>
              </a:rPr>
              <a:t>balance</a:t>
            </a:r>
            <a:endParaRPr lang="en-US" sz="2400" b="1" dirty="0">
              <a:solidFill>
                <a:srgbClr val="000099"/>
              </a:solidFill>
              <a:latin typeface="+mn-lt"/>
            </a:endParaRPr>
          </a:p>
        </p:txBody>
      </p:sp>
      <p:sp>
        <p:nvSpPr>
          <p:cNvPr id="10" name="TextBox 9"/>
          <p:cNvSpPr txBox="1"/>
          <p:nvPr/>
        </p:nvSpPr>
        <p:spPr>
          <a:xfrm>
            <a:off x="3994104" y="4295844"/>
            <a:ext cx="1379070" cy="830997"/>
          </a:xfrm>
          <a:prstGeom prst="rect">
            <a:avLst/>
          </a:prstGeom>
          <a:noFill/>
        </p:spPr>
        <p:txBody>
          <a:bodyPr wrap="square" rtlCol="0">
            <a:spAutoFit/>
          </a:bodyPr>
          <a:lstStyle/>
          <a:p>
            <a:pPr algn="ctr"/>
            <a:r>
              <a:rPr lang="en-IN" sz="2400" b="1" dirty="0">
                <a:solidFill>
                  <a:srgbClr val="000099"/>
                </a:solidFill>
                <a:latin typeface="+mn-lt"/>
              </a:rPr>
              <a:t>Effective rate</a:t>
            </a:r>
            <a:endParaRPr lang="en-US" sz="2400" b="1" dirty="0">
              <a:solidFill>
                <a:srgbClr val="000099"/>
              </a:solidFill>
              <a:latin typeface="+mn-lt"/>
            </a:endParaRPr>
          </a:p>
        </p:txBody>
      </p:sp>
      <p:sp>
        <p:nvSpPr>
          <p:cNvPr id="12" name="TextBox 11"/>
          <p:cNvSpPr txBox="1"/>
          <p:nvPr/>
        </p:nvSpPr>
        <p:spPr>
          <a:xfrm>
            <a:off x="3371123" y="4525419"/>
            <a:ext cx="483355" cy="461665"/>
          </a:xfrm>
          <a:prstGeom prst="rect">
            <a:avLst/>
          </a:prstGeom>
          <a:noFill/>
        </p:spPr>
        <p:txBody>
          <a:bodyPr wrap="square" rtlCol="0">
            <a:spAutoFit/>
          </a:bodyPr>
          <a:lstStyle/>
          <a:p>
            <a:r>
              <a:rPr lang="en-IN" sz="2400" b="1" dirty="0">
                <a:solidFill>
                  <a:srgbClr val="B82300"/>
                </a:solidFill>
                <a:latin typeface="+mn-lt"/>
              </a:rPr>
              <a:t>×</a:t>
            </a:r>
            <a:endParaRPr lang="en-US" sz="2400" b="1" dirty="0">
              <a:solidFill>
                <a:srgbClr val="B82300"/>
              </a:solidFill>
              <a:latin typeface="+mn-lt"/>
            </a:endParaRPr>
          </a:p>
        </p:txBody>
      </p:sp>
      <p:sp>
        <p:nvSpPr>
          <p:cNvPr id="14" name="TextBox 13"/>
          <p:cNvSpPr txBox="1"/>
          <p:nvPr/>
        </p:nvSpPr>
        <p:spPr>
          <a:xfrm>
            <a:off x="1465809" y="5453984"/>
            <a:ext cx="1791016" cy="492443"/>
          </a:xfrm>
          <a:prstGeom prst="rect">
            <a:avLst/>
          </a:prstGeom>
          <a:noFill/>
        </p:spPr>
        <p:txBody>
          <a:bodyPr wrap="square" rtlCol="0">
            <a:spAutoFit/>
          </a:bodyPr>
          <a:lstStyle/>
          <a:p>
            <a:pPr algn="ctr"/>
            <a:r>
              <a:rPr lang="en-IN" sz="2600" b="1" dirty="0">
                <a:solidFill>
                  <a:srgbClr val="C00000"/>
                </a:solidFill>
                <a:latin typeface="+mn-lt"/>
              </a:rPr>
              <a:t>$666,633</a:t>
            </a:r>
            <a:endParaRPr lang="en-US" sz="2600" b="1" dirty="0">
              <a:solidFill>
                <a:srgbClr val="C00000"/>
              </a:solidFill>
              <a:latin typeface="+mn-lt"/>
            </a:endParaRPr>
          </a:p>
        </p:txBody>
      </p:sp>
      <p:sp>
        <p:nvSpPr>
          <p:cNvPr id="15" name="TextBox 14"/>
          <p:cNvSpPr txBox="1"/>
          <p:nvPr/>
        </p:nvSpPr>
        <p:spPr>
          <a:xfrm>
            <a:off x="3974841" y="5453984"/>
            <a:ext cx="1516977" cy="492443"/>
          </a:xfrm>
          <a:prstGeom prst="rect">
            <a:avLst/>
          </a:prstGeom>
          <a:noFill/>
        </p:spPr>
        <p:txBody>
          <a:bodyPr wrap="square" rtlCol="0">
            <a:spAutoFit/>
          </a:bodyPr>
          <a:lstStyle/>
          <a:p>
            <a:r>
              <a:rPr lang="en-IN" sz="2600" b="1" dirty="0">
                <a:solidFill>
                  <a:srgbClr val="B82300"/>
                </a:solidFill>
                <a:latin typeface="+mn-lt"/>
              </a:rPr>
              <a:t>[14% ÷ 2]</a:t>
            </a:r>
            <a:endParaRPr lang="en-US" sz="2600" b="1" dirty="0">
              <a:solidFill>
                <a:srgbClr val="B82300"/>
              </a:solidFill>
              <a:latin typeface="+mn-lt"/>
            </a:endParaRPr>
          </a:p>
        </p:txBody>
      </p:sp>
      <p:sp>
        <p:nvSpPr>
          <p:cNvPr id="17" name="TextBox 16"/>
          <p:cNvSpPr txBox="1"/>
          <p:nvPr/>
        </p:nvSpPr>
        <p:spPr>
          <a:xfrm>
            <a:off x="3369413" y="5453984"/>
            <a:ext cx="483355" cy="492443"/>
          </a:xfrm>
          <a:prstGeom prst="rect">
            <a:avLst/>
          </a:prstGeom>
          <a:noFill/>
        </p:spPr>
        <p:txBody>
          <a:bodyPr wrap="square" rtlCol="0">
            <a:spAutoFit/>
          </a:bodyPr>
          <a:lstStyle/>
          <a:p>
            <a:r>
              <a:rPr lang="en-IN" sz="2600" b="1" dirty="0">
                <a:solidFill>
                  <a:srgbClr val="B82300"/>
                </a:solidFill>
                <a:latin typeface="+mn-lt"/>
              </a:rPr>
              <a:t>×</a:t>
            </a:r>
            <a:endParaRPr lang="en-US" sz="2600" b="1" dirty="0">
              <a:solidFill>
                <a:srgbClr val="B82300"/>
              </a:solidFill>
              <a:latin typeface="+mn-lt"/>
            </a:endParaRPr>
          </a:p>
        </p:txBody>
      </p:sp>
      <p:sp>
        <p:nvSpPr>
          <p:cNvPr id="18" name="TextBox 17"/>
          <p:cNvSpPr txBox="1"/>
          <p:nvPr/>
        </p:nvSpPr>
        <p:spPr>
          <a:xfrm>
            <a:off x="6377925" y="4295844"/>
            <a:ext cx="1516977" cy="830997"/>
          </a:xfrm>
          <a:prstGeom prst="rect">
            <a:avLst/>
          </a:prstGeom>
          <a:noFill/>
        </p:spPr>
        <p:txBody>
          <a:bodyPr wrap="square" rtlCol="0">
            <a:spAutoFit/>
          </a:bodyPr>
          <a:lstStyle/>
          <a:p>
            <a:pPr algn="ctr"/>
            <a:r>
              <a:rPr lang="en-IN" sz="2400" b="1" dirty="0">
                <a:solidFill>
                  <a:srgbClr val="000099"/>
                </a:solidFill>
                <a:latin typeface="+mn-lt"/>
              </a:rPr>
              <a:t>Effective interest</a:t>
            </a:r>
            <a:endParaRPr lang="en-US" sz="2400" b="1" dirty="0">
              <a:solidFill>
                <a:srgbClr val="000099"/>
              </a:solidFill>
              <a:latin typeface="+mn-lt"/>
            </a:endParaRPr>
          </a:p>
        </p:txBody>
      </p:sp>
      <p:sp>
        <p:nvSpPr>
          <p:cNvPr id="19" name="TextBox 18"/>
          <p:cNvSpPr txBox="1"/>
          <p:nvPr/>
        </p:nvSpPr>
        <p:spPr>
          <a:xfrm>
            <a:off x="5655555" y="4480510"/>
            <a:ext cx="483355" cy="461665"/>
          </a:xfrm>
          <a:prstGeom prst="rect">
            <a:avLst/>
          </a:prstGeom>
          <a:noFill/>
        </p:spPr>
        <p:txBody>
          <a:bodyPr wrap="square" rtlCol="0">
            <a:spAutoFit/>
          </a:bodyPr>
          <a:lstStyle/>
          <a:p>
            <a:r>
              <a:rPr lang="en-IN" sz="2400" b="1" dirty="0">
                <a:solidFill>
                  <a:srgbClr val="B82300"/>
                </a:solidFill>
                <a:latin typeface="+mn-lt"/>
              </a:rPr>
              <a:t>=</a:t>
            </a:r>
            <a:endParaRPr lang="en-US" sz="2400" b="1" dirty="0">
              <a:solidFill>
                <a:srgbClr val="B82300"/>
              </a:solidFill>
              <a:latin typeface="+mn-lt"/>
            </a:endParaRPr>
          </a:p>
        </p:txBody>
      </p:sp>
      <p:sp>
        <p:nvSpPr>
          <p:cNvPr id="20" name="TextBox 19"/>
          <p:cNvSpPr txBox="1"/>
          <p:nvPr/>
        </p:nvSpPr>
        <p:spPr>
          <a:xfrm>
            <a:off x="6376215" y="5453984"/>
            <a:ext cx="1516977" cy="492443"/>
          </a:xfrm>
          <a:prstGeom prst="rect">
            <a:avLst/>
          </a:prstGeom>
          <a:noFill/>
        </p:spPr>
        <p:txBody>
          <a:bodyPr wrap="square" rtlCol="0">
            <a:spAutoFit/>
          </a:bodyPr>
          <a:lstStyle/>
          <a:p>
            <a:r>
              <a:rPr lang="en-IN" sz="2600" b="1" dirty="0">
                <a:solidFill>
                  <a:srgbClr val="B82300"/>
                </a:solidFill>
                <a:latin typeface="+mn-lt"/>
              </a:rPr>
              <a:t>$46,664</a:t>
            </a:r>
            <a:endParaRPr lang="en-US" sz="2600" b="1" dirty="0">
              <a:solidFill>
                <a:srgbClr val="B82300"/>
              </a:solidFill>
              <a:latin typeface="+mn-lt"/>
            </a:endParaRPr>
          </a:p>
        </p:txBody>
      </p:sp>
      <p:sp>
        <p:nvSpPr>
          <p:cNvPr id="21" name="TextBox 20"/>
          <p:cNvSpPr txBox="1"/>
          <p:nvPr/>
        </p:nvSpPr>
        <p:spPr>
          <a:xfrm>
            <a:off x="5653845" y="5453984"/>
            <a:ext cx="483355" cy="492443"/>
          </a:xfrm>
          <a:prstGeom prst="rect">
            <a:avLst/>
          </a:prstGeom>
          <a:noFill/>
        </p:spPr>
        <p:txBody>
          <a:bodyPr wrap="square" rtlCol="0">
            <a:spAutoFit/>
          </a:bodyPr>
          <a:lstStyle/>
          <a:p>
            <a:r>
              <a:rPr lang="en-IN" sz="2600" b="1" dirty="0">
                <a:solidFill>
                  <a:srgbClr val="B82300"/>
                </a:solidFill>
                <a:latin typeface="+mn-lt"/>
              </a:rPr>
              <a:t>=</a:t>
            </a:r>
            <a:endParaRPr lang="en-US" sz="2600" b="1" dirty="0">
              <a:solidFill>
                <a:srgbClr val="B82300"/>
              </a:solidFill>
              <a:latin typeface="+mn-lt"/>
            </a:endParaRPr>
          </a:p>
        </p:txBody>
      </p:sp>
    </p:spTree>
    <p:custDataLst>
      <p:tags r:id="rId1"/>
    </p:custDataLst>
    <p:extLst>
      <p:ext uri="{BB962C8B-B14F-4D97-AF65-F5344CB8AC3E}">
        <p14:creationId xmlns:p14="http://schemas.microsoft.com/office/powerpoint/2010/main" val="2872138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down)">
                                      <p:cBhvr>
                                        <p:cTn id="7" dur="500"/>
                                        <p:tgtEl>
                                          <p:spTgt spid="2">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wipe(down)">
                                      <p:cBhvr>
                                        <p:cTn id="10" dur="500"/>
                                        <p:tgtEl>
                                          <p:spTgt spid="2">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1000" fill="hold"/>
                                        <p:tgtEl>
                                          <p:spTgt spid="19"/>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1000"/>
                                        <p:tgtEl>
                                          <p:spTgt spid="18"/>
                                        </p:tgtEl>
                                      </p:cBhvr>
                                    </p:animEffect>
                                    <p:anim calcmode="lin" valueType="num">
                                      <p:cBhvr>
                                        <p:cTn id="21" dur="1000" fill="hold"/>
                                        <p:tgtEl>
                                          <p:spTgt spid="18"/>
                                        </p:tgtEl>
                                        <p:attrNameLst>
                                          <p:attrName>ppt_x</p:attrName>
                                        </p:attrNameLst>
                                      </p:cBhvr>
                                      <p:tavLst>
                                        <p:tav tm="0">
                                          <p:val>
                                            <p:strVal val="#ppt_x"/>
                                          </p:val>
                                        </p:tav>
                                        <p:tav tm="100000">
                                          <p:val>
                                            <p:strVal val="#ppt_x"/>
                                          </p:val>
                                        </p:tav>
                                      </p:tavLst>
                                    </p:anim>
                                    <p:anim calcmode="lin" valueType="num">
                                      <p:cBhvr>
                                        <p:cTn id="22" dur="1000" fill="hold"/>
                                        <p:tgtEl>
                                          <p:spTgt spid="18"/>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down)">
                                      <p:cBhvr>
                                        <p:cTn id="47" dur="500"/>
                                        <p:tgtEl>
                                          <p:spTgt spid="17"/>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down)">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down)">
                                      <p:cBhvr>
                                        <p:cTn id="55" dur="500"/>
                                        <p:tgtEl>
                                          <p:spTgt spid="20"/>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ipe(down)">
                                      <p:cBhvr>
                                        <p:cTn id="5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4" grpId="0"/>
      <p:bldP spid="15" grpId="0"/>
      <p:bldP spid="17" grpId="0"/>
      <p:bldP spid="18" grpId="0"/>
      <p:bldP spid="19" grpId="0"/>
      <p:bldP spid="20"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normAutofit/>
          </a:bodyPr>
          <a:lstStyle/>
          <a:p>
            <a:r>
              <a:rPr lang="en-IN" dirty="0" smtClean="0"/>
              <a:t>Amortization </a:t>
            </a:r>
            <a:r>
              <a:rPr lang="en-IN" dirty="0"/>
              <a:t>Schedule—</a:t>
            </a:r>
            <a:r>
              <a:rPr lang="en-IN" dirty="0" smtClean="0"/>
              <a:t>Discount </a:t>
            </a:r>
            <a:r>
              <a:rPr lang="en-IN" sz="2400" dirty="0" smtClean="0"/>
              <a:t>(continued)</a:t>
            </a:r>
            <a:endParaRPr lang="en-IN" sz="2400" dirty="0">
              <a:solidFill>
                <a:srgbClr val="C00000"/>
              </a:solidFill>
            </a:endParaRPr>
          </a:p>
        </p:txBody>
      </p:sp>
      <p:sp>
        <p:nvSpPr>
          <p:cNvPr id="8" name="Rectangle 7"/>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LO14-2</a:t>
            </a:r>
            <a:endParaRPr lang="en-US" sz="1500" dirty="0">
              <a:solidFill>
                <a:srgbClr val="0072A2"/>
              </a:solidFill>
              <a:latin typeface="+mj-lt"/>
              <a:ea typeface="Adobe Fan Heiti Std B" pitchFamily="34" charset="-128"/>
              <a:cs typeface="+mj-cs"/>
            </a:endParaRPr>
          </a:p>
        </p:txBody>
      </p:sp>
      <p:sp>
        <p:nvSpPr>
          <p:cNvPr id="4" name="TextBox 3"/>
          <p:cNvSpPr txBox="1"/>
          <p:nvPr/>
        </p:nvSpPr>
        <p:spPr>
          <a:xfrm>
            <a:off x="271305" y="2322408"/>
            <a:ext cx="1463550" cy="430887"/>
          </a:xfrm>
          <a:prstGeom prst="rect">
            <a:avLst/>
          </a:prstGeom>
          <a:noFill/>
        </p:spPr>
        <p:txBody>
          <a:bodyPr wrap="square" rtlCol="0">
            <a:spAutoFit/>
          </a:bodyPr>
          <a:lstStyle/>
          <a:p>
            <a:pPr algn="r" fontAlgn="base">
              <a:spcBef>
                <a:spcPct val="0"/>
              </a:spcBef>
              <a:spcAft>
                <a:spcPct val="0"/>
              </a:spcAft>
            </a:pPr>
            <a:r>
              <a:rPr lang="en-US" sz="2200" dirty="0">
                <a:solidFill>
                  <a:prstClr val="black"/>
                </a:solidFill>
                <a:latin typeface="+mn-lt"/>
                <a:cs typeface="Arial" panose="020B0604020202020204" pitchFamily="34" charset="0"/>
              </a:rPr>
              <a:t>1/1/18</a:t>
            </a:r>
          </a:p>
        </p:txBody>
      </p:sp>
      <p:sp>
        <p:nvSpPr>
          <p:cNvPr id="5" name="TextBox 4"/>
          <p:cNvSpPr txBox="1"/>
          <p:nvPr/>
        </p:nvSpPr>
        <p:spPr>
          <a:xfrm>
            <a:off x="280836" y="2656987"/>
            <a:ext cx="1463550"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6/30/18</a:t>
            </a:r>
          </a:p>
        </p:txBody>
      </p:sp>
      <p:sp>
        <p:nvSpPr>
          <p:cNvPr id="6" name="TextBox 5"/>
          <p:cNvSpPr txBox="1"/>
          <p:nvPr/>
        </p:nvSpPr>
        <p:spPr>
          <a:xfrm>
            <a:off x="165543" y="2991566"/>
            <a:ext cx="1578843" cy="430887"/>
          </a:xfrm>
          <a:prstGeom prst="rect">
            <a:avLst/>
          </a:prstGeom>
          <a:noFill/>
        </p:spPr>
        <p:txBody>
          <a:bodyPr wrap="square" rtlCol="0">
            <a:spAutoFit/>
          </a:bodyPr>
          <a:lstStyle/>
          <a:p>
            <a:pPr algn="r" fontAlgn="base">
              <a:spcBef>
                <a:spcPct val="0"/>
              </a:spcBef>
              <a:spcAft>
                <a:spcPct val="0"/>
              </a:spcAft>
            </a:pPr>
            <a:r>
              <a:rPr lang="en-US" sz="2200" dirty="0">
                <a:solidFill>
                  <a:prstClr val="black"/>
                </a:solidFill>
                <a:latin typeface="+mn-lt"/>
                <a:cs typeface="Arial" panose="020B0604020202020204" pitchFamily="34" charset="0"/>
              </a:rPr>
              <a:t>12/31/18</a:t>
            </a:r>
          </a:p>
        </p:txBody>
      </p:sp>
      <p:sp>
        <p:nvSpPr>
          <p:cNvPr id="7" name="TextBox 6"/>
          <p:cNvSpPr txBox="1"/>
          <p:nvPr/>
        </p:nvSpPr>
        <p:spPr>
          <a:xfrm>
            <a:off x="165543" y="3335770"/>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6/30/19</a:t>
            </a:r>
          </a:p>
        </p:txBody>
      </p:sp>
      <p:sp>
        <p:nvSpPr>
          <p:cNvPr id="9" name="TextBox 8"/>
          <p:cNvSpPr txBox="1"/>
          <p:nvPr/>
        </p:nvSpPr>
        <p:spPr>
          <a:xfrm>
            <a:off x="165543" y="3689599"/>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12/31/19</a:t>
            </a:r>
          </a:p>
        </p:txBody>
      </p:sp>
      <p:sp>
        <p:nvSpPr>
          <p:cNvPr id="10" name="TextBox 9"/>
          <p:cNvSpPr txBox="1"/>
          <p:nvPr/>
        </p:nvSpPr>
        <p:spPr>
          <a:xfrm>
            <a:off x="165543" y="4014553"/>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6/30/20</a:t>
            </a:r>
          </a:p>
        </p:txBody>
      </p:sp>
      <p:sp>
        <p:nvSpPr>
          <p:cNvPr id="11" name="TextBox 10"/>
          <p:cNvSpPr txBox="1"/>
          <p:nvPr/>
        </p:nvSpPr>
        <p:spPr>
          <a:xfrm>
            <a:off x="165543" y="4329880"/>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12/31/20</a:t>
            </a:r>
          </a:p>
        </p:txBody>
      </p:sp>
      <p:sp>
        <p:nvSpPr>
          <p:cNvPr id="12" name="TextBox 11"/>
          <p:cNvSpPr txBox="1"/>
          <p:nvPr/>
        </p:nvSpPr>
        <p:spPr>
          <a:xfrm>
            <a:off x="1508865" y="2647777"/>
            <a:ext cx="1463550"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$ 42,000</a:t>
            </a:r>
          </a:p>
        </p:txBody>
      </p:sp>
      <p:sp>
        <p:nvSpPr>
          <p:cNvPr id="13" name="TextBox 12"/>
          <p:cNvSpPr txBox="1"/>
          <p:nvPr/>
        </p:nvSpPr>
        <p:spPr>
          <a:xfrm>
            <a:off x="1393572" y="3001017"/>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42,000</a:t>
            </a:r>
          </a:p>
        </p:txBody>
      </p:sp>
      <p:sp>
        <p:nvSpPr>
          <p:cNvPr id="14" name="TextBox 13"/>
          <p:cNvSpPr txBox="1"/>
          <p:nvPr/>
        </p:nvSpPr>
        <p:spPr>
          <a:xfrm>
            <a:off x="1393572" y="3326560"/>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42,000</a:t>
            </a:r>
          </a:p>
        </p:txBody>
      </p:sp>
      <p:sp>
        <p:nvSpPr>
          <p:cNvPr id="15" name="TextBox 14"/>
          <p:cNvSpPr txBox="1"/>
          <p:nvPr/>
        </p:nvSpPr>
        <p:spPr>
          <a:xfrm>
            <a:off x="1393572" y="3680389"/>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42,000</a:t>
            </a:r>
          </a:p>
        </p:txBody>
      </p:sp>
      <p:sp>
        <p:nvSpPr>
          <p:cNvPr id="16" name="TextBox 15"/>
          <p:cNvSpPr txBox="1"/>
          <p:nvPr/>
        </p:nvSpPr>
        <p:spPr>
          <a:xfrm>
            <a:off x="1393572" y="4024004"/>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42,000</a:t>
            </a:r>
          </a:p>
        </p:txBody>
      </p:sp>
      <p:sp>
        <p:nvSpPr>
          <p:cNvPr id="17" name="TextBox 16"/>
          <p:cNvSpPr txBox="1"/>
          <p:nvPr/>
        </p:nvSpPr>
        <p:spPr>
          <a:xfrm>
            <a:off x="1393572" y="4339331"/>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42,000</a:t>
            </a:r>
          </a:p>
        </p:txBody>
      </p:sp>
      <p:sp>
        <p:nvSpPr>
          <p:cNvPr id="18" name="TextBox 17"/>
          <p:cNvSpPr txBox="1"/>
          <p:nvPr/>
        </p:nvSpPr>
        <p:spPr>
          <a:xfrm>
            <a:off x="2950163" y="2660602"/>
            <a:ext cx="3090429"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.07 (666,633) = $  46,664</a:t>
            </a:r>
            <a:endParaRPr lang="en-US" sz="2200" dirty="0">
              <a:solidFill>
                <a:srgbClr val="CC0099"/>
              </a:solidFill>
              <a:latin typeface="+mn-lt"/>
              <a:cs typeface="Arial" panose="020B0604020202020204" pitchFamily="34" charset="0"/>
            </a:endParaRPr>
          </a:p>
        </p:txBody>
      </p:sp>
      <p:sp>
        <p:nvSpPr>
          <p:cNvPr id="19" name="TextBox 18"/>
          <p:cNvSpPr txBox="1"/>
          <p:nvPr/>
        </p:nvSpPr>
        <p:spPr>
          <a:xfrm>
            <a:off x="2984305" y="2995181"/>
            <a:ext cx="3057791"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.07 (671,297) =     46,991</a:t>
            </a:r>
          </a:p>
        </p:txBody>
      </p:sp>
      <p:sp>
        <p:nvSpPr>
          <p:cNvPr id="20" name="TextBox 19"/>
          <p:cNvSpPr txBox="1"/>
          <p:nvPr/>
        </p:nvSpPr>
        <p:spPr>
          <a:xfrm>
            <a:off x="2950786" y="3339385"/>
            <a:ext cx="3076718"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.07 (676,288) =     47,340</a:t>
            </a:r>
          </a:p>
        </p:txBody>
      </p:sp>
      <p:sp>
        <p:nvSpPr>
          <p:cNvPr id="21" name="TextBox 20"/>
          <p:cNvSpPr txBox="1"/>
          <p:nvPr/>
        </p:nvSpPr>
        <p:spPr>
          <a:xfrm>
            <a:off x="2995834" y="3693214"/>
            <a:ext cx="3043607"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.07 (681,628) =     47,714</a:t>
            </a:r>
          </a:p>
        </p:txBody>
      </p:sp>
      <p:sp>
        <p:nvSpPr>
          <p:cNvPr id="22" name="TextBox 21"/>
          <p:cNvSpPr txBox="1"/>
          <p:nvPr/>
        </p:nvSpPr>
        <p:spPr>
          <a:xfrm>
            <a:off x="2996208" y="4018168"/>
            <a:ext cx="3035398"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.07 (687,342) =     48,114</a:t>
            </a:r>
          </a:p>
        </p:txBody>
      </p:sp>
      <p:sp>
        <p:nvSpPr>
          <p:cNvPr id="23" name="TextBox 22"/>
          <p:cNvSpPr txBox="1"/>
          <p:nvPr/>
        </p:nvSpPr>
        <p:spPr>
          <a:xfrm>
            <a:off x="5850860" y="2646101"/>
            <a:ext cx="1463550" cy="430887"/>
          </a:xfrm>
          <a:prstGeom prst="rect">
            <a:avLst/>
          </a:prstGeom>
          <a:noFill/>
        </p:spPr>
        <p:txBody>
          <a:bodyPr wrap="square" rtlCol="0">
            <a:spAutoFit/>
          </a:bodyPr>
          <a:lstStyle/>
          <a:p>
            <a:pPr algn="r"/>
            <a:r>
              <a:rPr lang="en-US" sz="2200" b="1" dirty="0">
                <a:solidFill>
                  <a:srgbClr val="DE005A"/>
                </a:solidFill>
                <a:latin typeface="+mn-lt"/>
                <a:cs typeface="Arial" panose="020B0604020202020204" pitchFamily="34" charset="0"/>
              </a:rPr>
              <a:t>$  4,664</a:t>
            </a:r>
          </a:p>
        </p:txBody>
      </p:sp>
      <p:sp>
        <p:nvSpPr>
          <p:cNvPr id="24" name="TextBox 23"/>
          <p:cNvSpPr txBox="1"/>
          <p:nvPr/>
        </p:nvSpPr>
        <p:spPr>
          <a:xfrm>
            <a:off x="5735567" y="2980680"/>
            <a:ext cx="1578843" cy="430887"/>
          </a:xfrm>
          <a:prstGeom prst="rect">
            <a:avLst/>
          </a:prstGeom>
          <a:noFill/>
        </p:spPr>
        <p:txBody>
          <a:bodyPr wrap="square" rtlCol="0">
            <a:spAutoFit/>
          </a:bodyPr>
          <a:lstStyle/>
          <a:p>
            <a:pPr algn="r"/>
            <a:r>
              <a:rPr lang="en-US" sz="2200" dirty="0">
                <a:latin typeface="+mn-lt"/>
                <a:cs typeface="Arial" panose="020B0604020202020204" pitchFamily="34" charset="0"/>
              </a:rPr>
              <a:t>4,991</a:t>
            </a:r>
          </a:p>
        </p:txBody>
      </p:sp>
      <p:sp>
        <p:nvSpPr>
          <p:cNvPr id="25" name="TextBox 24"/>
          <p:cNvSpPr txBox="1"/>
          <p:nvPr/>
        </p:nvSpPr>
        <p:spPr>
          <a:xfrm>
            <a:off x="5735567" y="3324884"/>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5,340</a:t>
            </a:r>
          </a:p>
        </p:txBody>
      </p:sp>
      <p:sp>
        <p:nvSpPr>
          <p:cNvPr id="26" name="TextBox 25"/>
          <p:cNvSpPr txBox="1"/>
          <p:nvPr/>
        </p:nvSpPr>
        <p:spPr>
          <a:xfrm>
            <a:off x="5735567" y="3678713"/>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5,714</a:t>
            </a:r>
          </a:p>
        </p:txBody>
      </p:sp>
      <p:sp>
        <p:nvSpPr>
          <p:cNvPr id="27" name="TextBox 26"/>
          <p:cNvSpPr txBox="1"/>
          <p:nvPr/>
        </p:nvSpPr>
        <p:spPr>
          <a:xfrm>
            <a:off x="5735567" y="4003667"/>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6,114</a:t>
            </a:r>
          </a:p>
        </p:txBody>
      </p:sp>
      <p:sp>
        <p:nvSpPr>
          <p:cNvPr id="28" name="TextBox 27"/>
          <p:cNvSpPr txBox="1"/>
          <p:nvPr/>
        </p:nvSpPr>
        <p:spPr>
          <a:xfrm>
            <a:off x="5735567" y="4337655"/>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6,544</a:t>
            </a:r>
          </a:p>
        </p:txBody>
      </p:sp>
      <p:sp>
        <p:nvSpPr>
          <p:cNvPr id="29" name="TextBox 28"/>
          <p:cNvSpPr txBox="1"/>
          <p:nvPr/>
        </p:nvSpPr>
        <p:spPr>
          <a:xfrm>
            <a:off x="7205542" y="2324084"/>
            <a:ext cx="1463550"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$666,633</a:t>
            </a:r>
          </a:p>
        </p:txBody>
      </p:sp>
      <p:sp>
        <p:nvSpPr>
          <p:cNvPr id="30" name="TextBox 29"/>
          <p:cNvSpPr txBox="1"/>
          <p:nvPr/>
        </p:nvSpPr>
        <p:spPr>
          <a:xfrm>
            <a:off x="7215073" y="2658663"/>
            <a:ext cx="1463550"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671,297</a:t>
            </a:r>
          </a:p>
        </p:txBody>
      </p:sp>
      <p:sp>
        <p:nvSpPr>
          <p:cNvPr id="31" name="TextBox 30"/>
          <p:cNvSpPr txBox="1"/>
          <p:nvPr/>
        </p:nvSpPr>
        <p:spPr>
          <a:xfrm>
            <a:off x="7099780" y="2954440"/>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676,288</a:t>
            </a:r>
          </a:p>
        </p:txBody>
      </p:sp>
      <p:sp>
        <p:nvSpPr>
          <p:cNvPr id="32" name="TextBox 31"/>
          <p:cNvSpPr txBox="1"/>
          <p:nvPr/>
        </p:nvSpPr>
        <p:spPr>
          <a:xfrm>
            <a:off x="7099780" y="3337446"/>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681,628</a:t>
            </a:r>
          </a:p>
        </p:txBody>
      </p:sp>
      <p:sp>
        <p:nvSpPr>
          <p:cNvPr id="33" name="TextBox 32"/>
          <p:cNvSpPr txBox="1"/>
          <p:nvPr/>
        </p:nvSpPr>
        <p:spPr>
          <a:xfrm>
            <a:off x="7099780" y="3691275"/>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687,342</a:t>
            </a:r>
          </a:p>
        </p:txBody>
      </p:sp>
      <p:sp>
        <p:nvSpPr>
          <p:cNvPr id="34" name="TextBox 33"/>
          <p:cNvSpPr txBox="1"/>
          <p:nvPr/>
        </p:nvSpPr>
        <p:spPr>
          <a:xfrm>
            <a:off x="7099780" y="4016229"/>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693,456</a:t>
            </a:r>
          </a:p>
        </p:txBody>
      </p:sp>
      <p:sp>
        <p:nvSpPr>
          <p:cNvPr id="35" name="TextBox 34"/>
          <p:cNvSpPr txBox="1"/>
          <p:nvPr/>
        </p:nvSpPr>
        <p:spPr>
          <a:xfrm>
            <a:off x="7099780" y="4331556"/>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700,000</a:t>
            </a:r>
          </a:p>
        </p:txBody>
      </p:sp>
      <p:sp>
        <p:nvSpPr>
          <p:cNvPr id="37" name="TextBox 36"/>
          <p:cNvSpPr txBox="1"/>
          <p:nvPr/>
        </p:nvSpPr>
        <p:spPr>
          <a:xfrm>
            <a:off x="1695430" y="1141400"/>
            <a:ext cx="1463550" cy="707886"/>
          </a:xfrm>
          <a:prstGeom prst="rect">
            <a:avLst/>
          </a:prstGeom>
          <a:noFill/>
        </p:spPr>
        <p:txBody>
          <a:bodyPr wrap="square" rtlCol="0">
            <a:spAutoFit/>
          </a:bodyPr>
          <a:lstStyle/>
          <a:p>
            <a:pPr algn="ctr"/>
            <a:r>
              <a:rPr lang="en-US" sz="2000" b="1" dirty="0">
                <a:solidFill>
                  <a:prstClr val="black"/>
                </a:solidFill>
                <a:latin typeface="+mn-lt"/>
                <a:cs typeface="Arial" panose="020B0604020202020204" pitchFamily="34" charset="0"/>
              </a:rPr>
              <a:t>Cash Interest</a:t>
            </a:r>
          </a:p>
        </p:txBody>
      </p:sp>
      <p:sp>
        <p:nvSpPr>
          <p:cNvPr id="38" name="TextBox 37"/>
          <p:cNvSpPr txBox="1"/>
          <p:nvPr/>
        </p:nvSpPr>
        <p:spPr>
          <a:xfrm>
            <a:off x="3660839" y="1134061"/>
            <a:ext cx="1947986" cy="707886"/>
          </a:xfrm>
          <a:prstGeom prst="rect">
            <a:avLst/>
          </a:prstGeom>
          <a:noFill/>
        </p:spPr>
        <p:txBody>
          <a:bodyPr wrap="square" rtlCol="0">
            <a:spAutoFit/>
          </a:bodyPr>
          <a:lstStyle/>
          <a:p>
            <a:pPr algn="ctr" fontAlgn="base">
              <a:spcBef>
                <a:spcPct val="0"/>
              </a:spcBef>
              <a:spcAft>
                <a:spcPct val="0"/>
              </a:spcAft>
            </a:pPr>
            <a:r>
              <a:rPr lang="en-US" sz="2000" b="1" dirty="0">
                <a:solidFill>
                  <a:prstClr val="black"/>
                </a:solidFill>
                <a:latin typeface="+mn-lt"/>
                <a:cs typeface="Arial" panose="020B0604020202020204" pitchFamily="34" charset="0"/>
              </a:rPr>
              <a:t>Effective Interest</a:t>
            </a:r>
          </a:p>
        </p:txBody>
      </p:sp>
      <p:sp>
        <p:nvSpPr>
          <p:cNvPr id="39" name="TextBox 38"/>
          <p:cNvSpPr txBox="1"/>
          <p:nvPr/>
        </p:nvSpPr>
        <p:spPr>
          <a:xfrm>
            <a:off x="5695306" y="1134061"/>
            <a:ext cx="1947986" cy="707886"/>
          </a:xfrm>
          <a:prstGeom prst="rect">
            <a:avLst/>
          </a:prstGeom>
          <a:noFill/>
        </p:spPr>
        <p:txBody>
          <a:bodyPr wrap="square" rtlCol="0">
            <a:spAutoFit/>
          </a:bodyPr>
          <a:lstStyle/>
          <a:p>
            <a:pPr algn="ctr" fontAlgn="base">
              <a:spcBef>
                <a:spcPct val="0"/>
              </a:spcBef>
              <a:spcAft>
                <a:spcPct val="0"/>
              </a:spcAft>
            </a:pPr>
            <a:r>
              <a:rPr lang="en-US" sz="2000" b="1" dirty="0">
                <a:solidFill>
                  <a:prstClr val="black"/>
                </a:solidFill>
                <a:latin typeface="+mn-lt"/>
                <a:cs typeface="Arial" panose="020B0604020202020204" pitchFamily="34" charset="0"/>
              </a:rPr>
              <a:t>Increase in Balance</a:t>
            </a:r>
          </a:p>
        </p:txBody>
      </p:sp>
      <p:sp>
        <p:nvSpPr>
          <p:cNvPr id="40" name="TextBox 39"/>
          <p:cNvSpPr txBox="1"/>
          <p:nvPr/>
        </p:nvSpPr>
        <p:spPr>
          <a:xfrm>
            <a:off x="7174945" y="1138026"/>
            <a:ext cx="1947986" cy="707886"/>
          </a:xfrm>
          <a:prstGeom prst="rect">
            <a:avLst/>
          </a:prstGeom>
          <a:noFill/>
        </p:spPr>
        <p:txBody>
          <a:bodyPr wrap="square" rtlCol="0">
            <a:spAutoFit/>
          </a:bodyPr>
          <a:lstStyle/>
          <a:p>
            <a:pPr algn="ctr" fontAlgn="base">
              <a:spcBef>
                <a:spcPct val="0"/>
              </a:spcBef>
              <a:spcAft>
                <a:spcPct val="0"/>
              </a:spcAft>
            </a:pPr>
            <a:r>
              <a:rPr lang="en-US" sz="2000" b="1" dirty="0">
                <a:solidFill>
                  <a:prstClr val="black"/>
                </a:solidFill>
                <a:latin typeface="+mn-lt"/>
                <a:cs typeface="Arial" panose="020B0604020202020204" pitchFamily="34" charset="0"/>
              </a:rPr>
              <a:t>Outstanding Balance</a:t>
            </a:r>
          </a:p>
        </p:txBody>
      </p:sp>
      <p:sp>
        <p:nvSpPr>
          <p:cNvPr id="42" name="TextBox 41"/>
          <p:cNvSpPr txBox="1"/>
          <p:nvPr/>
        </p:nvSpPr>
        <p:spPr>
          <a:xfrm>
            <a:off x="1559395" y="4729266"/>
            <a:ext cx="1406987"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$252,000</a:t>
            </a:r>
          </a:p>
        </p:txBody>
      </p:sp>
      <p:sp>
        <p:nvSpPr>
          <p:cNvPr id="44" name="TextBox 43"/>
          <p:cNvSpPr txBox="1"/>
          <p:nvPr/>
        </p:nvSpPr>
        <p:spPr>
          <a:xfrm>
            <a:off x="4442372" y="4729266"/>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$285,367</a:t>
            </a:r>
          </a:p>
        </p:txBody>
      </p:sp>
      <p:grpSp>
        <p:nvGrpSpPr>
          <p:cNvPr id="2" name="Group 1"/>
          <p:cNvGrpSpPr/>
          <p:nvPr/>
        </p:nvGrpSpPr>
        <p:grpSpPr>
          <a:xfrm>
            <a:off x="1826994" y="4740936"/>
            <a:ext cx="5467899" cy="19250"/>
            <a:chOff x="1826994" y="4740936"/>
            <a:chExt cx="5467899" cy="19250"/>
          </a:xfrm>
        </p:grpSpPr>
        <p:cxnSp>
          <p:nvCxnSpPr>
            <p:cNvPr id="41" name="Straight Connector 40"/>
            <p:cNvCxnSpPr/>
            <p:nvPr/>
          </p:nvCxnSpPr>
          <p:spPr>
            <a:xfrm>
              <a:off x="1826994" y="4740936"/>
              <a:ext cx="1090772"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4924592" y="4760186"/>
              <a:ext cx="1090773"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6303281" y="4751822"/>
              <a:ext cx="991612"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sp>
        <p:nvSpPr>
          <p:cNvPr id="46" name="TextBox 45"/>
          <p:cNvSpPr txBox="1"/>
          <p:nvPr/>
        </p:nvSpPr>
        <p:spPr>
          <a:xfrm>
            <a:off x="5735567" y="4729266"/>
            <a:ext cx="157884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$33,367</a:t>
            </a:r>
          </a:p>
        </p:txBody>
      </p:sp>
      <p:sp>
        <p:nvSpPr>
          <p:cNvPr id="47" name="TextBox 46"/>
          <p:cNvSpPr txBox="1"/>
          <p:nvPr/>
        </p:nvSpPr>
        <p:spPr>
          <a:xfrm>
            <a:off x="3416208" y="1763903"/>
            <a:ext cx="2412805" cy="707886"/>
          </a:xfrm>
          <a:prstGeom prst="rect">
            <a:avLst/>
          </a:prstGeom>
          <a:noFill/>
        </p:spPr>
        <p:txBody>
          <a:bodyPr wrap="square" rtlCol="0">
            <a:spAutoFit/>
          </a:bodyPr>
          <a:lstStyle/>
          <a:p>
            <a:pPr algn="ctr" fontAlgn="base">
              <a:spcBef>
                <a:spcPct val="0"/>
              </a:spcBef>
              <a:spcAft>
                <a:spcPct val="0"/>
              </a:spcAft>
            </a:pPr>
            <a:r>
              <a:rPr lang="en-US" sz="2000" dirty="0">
                <a:solidFill>
                  <a:prstClr val="black"/>
                </a:solidFill>
                <a:latin typeface="+mn-lt"/>
                <a:cs typeface="Arial" panose="020B0604020202020204" pitchFamily="34" charset="0"/>
              </a:rPr>
              <a:t>(7% × </a:t>
            </a:r>
          </a:p>
          <a:p>
            <a:pPr algn="ctr" fontAlgn="base">
              <a:spcBef>
                <a:spcPct val="0"/>
              </a:spcBef>
              <a:spcAft>
                <a:spcPct val="0"/>
              </a:spcAft>
            </a:pPr>
            <a:r>
              <a:rPr lang="en-US" sz="2000" dirty="0">
                <a:solidFill>
                  <a:prstClr val="black"/>
                </a:solidFill>
                <a:latin typeface="+mn-lt"/>
                <a:cs typeface="Arial" panose="020B0604020202020204" pitchFamily="34" charset="0"/>
              </a:rPr>
              <a:t>Outstanding </a:t>
            </a:r>
            <a:r>
              <a:rPr lang="en-US" sz="2000" dirty="0" smtClean="0">
                <a:solidFill>
                  <a:prstClr val="black"/>
                </a:solidFill>
                <a:latin typeface="+mn-lt"/>
                <a:cs typeface="Arial" panose="020B0604020202020204" pitchFamily="34" charset="0"/>
              </a:rPr>
              <a:t>balance</a:t>
            </a:r>
            <a:r>
              <a:rPr lang="en-US" sz="2000" dirty="0">
                <a:solidFill>
                  <a:prstClr val="black"/>
                </a:solidFill>
                <a:latin typeface="+mn-lt"/>
                <a:cs typeface="Arial" panose="020B0604020202020204" pitchFamily="34" charset="0"/>
              </a:rPr>
              <a:t>)</a:t>
            </a:r>
          </a:p>
        </p:txBody>
      </p:sp>
      <p:sp>
        <p:nvSpPr>
          <p:cNvPr id="48" name="TextBox 47"/>
          <p:cNvSpPr txBox="1"/>
          <p:nvPr/>
        </p:nvSpPr>
        <p:spPr>
          <a:xfrm>
            <a:off x="598965" y="1449924"/>
            <a:ext cx="1463550" cy="400110"/>
          </a:xfrm>
          <a:prstGeom prst="rect">
            <a:avLst/>
          </a:prstGeom>
          <a:noFill/>
        </p:spPr>
        <p:txBody>
          <a:bodyPr wrap="square" rtlCol="0">
            <a:spAutoFit/>
          </a:bodyPr>
          <a:lstStyle/>
          <a:p>
            <a:pPr algn="ctr"/>
            <a:r>
              <a:rPr lang="en-US" sz="2000" b="1" dirty="0">
                <a:solidFill>
                  <a:prstClr val="black"/>
                </a:solidFill>
                <a:latin typeface="+mn-lt"/>
                <a:cs typeface="Arial" panose="020B0604020202020204" pitchFamily="34" charset="0"/>
              </a:rPr>
              <a:t>Date</a:t>
            </a:r>
          </a:p>
        </p:txBody>
      </p:sp>
      <p:sp>
        <p:nvSpPr>
          <p:cNvPr id="49" name="TextBox 48"/>
          <p:cNvSpPr txBox="1"/>
          <p:nvPr/>
        </p:nvSpPr>
        <p:spPr>
          <a:xfrm>
            <a:off x="6085714" y="1763479"/>
            <a:ext cx="1330500" cy="644381"/>
          </a:xfrm>
          <a:prstGeom prst="rect">
            <a:avLst/>
          </a:prstGeom>
          <a:noFill/>
        </p:spPr>
        <p:txBody>
          <a:bodyPr wrap="square" rtlCol="0">
            <a:spAutoFit/>
          </a:bodyPr>
          <a:lstStyle/>
          <a:p>
            <a:pPr algn="ctr"/>
            <a:r>
              <a:rPr lang="en-US" sz="2000" dirty="0">
                <a:solidFill>
                  <a:prstClr val="black"/>
                </a:solidFill>
                <a:latin typeface="+mn-lt"/>
                <a:cs typeface="Arial" panose="020B0604020202020204" pitchFamily="34" charset="0"/>
              </a:rPr>
              <a:t>(Discount</a:t>
            </a:r>
          </a:p>
          <a:p>
            <a:pPr algn="ctr"/>
            <a:r>
              <a:rPr lang="en-US" sz="2000" dirty="0">
                <a:solidFill>
                  <a:prstClr val="black"/>
                </a:solidFill>
                <a:latin typeface="+mn-lt"/>
                <a:cs typeface="Arial" panose="020B0604020202020204" pitchFamily="34" charset="0"/>
              </a:rPr>
              <a:t>reduction)</a:t>
            </a:r>
          </a:p>
        </p:txBody>
      </p:sp>
      <p:sp>
        <p:nvSpPr>
          <p:cNvPr id="50" name="TextBox 49"/>
          <p:cNvSpPr txBox="1"/>
          <p:nvPr/>
        </p:nvSpPr>
        <p:spPr>
          <a:xfrm>
            <a:off x="1369309" y="1763903"/>
            <a:ext cx="2357064" cy="707886"/>
          </a:xfrm>
          <a:prstGeom prst="rect">
            <a:avLst/>
          </a:prstGeom>
          <a:noFill/>
        </p:spPr>
        <p:txBody>
          <a:bodyPr wrap="square" rtlCol="0">
            <a:spAutoFit/>
          </a:bodyPr>
          <a:lstStyle/>
          <a:p>
            <a:pPr algn="ctr"/>
            <a:r>
              <a:rPr lang="en-US" sz="2000" dirty="0">
                <a:solidFill>
                  <a:prstClr val="black"/>
                </a:solidFill>
                <a:latin typeface="+mn-lt"/>
                <a:cs typeface="Arial" panose="020B0604020202020204" pitchFamily="34" charset="0"/>
              </a:rPr>
              <a:t>(6% × </a:t>
            </a:r>
          </a:p>
          <a:p>
            <a:pPr algn="ctr"/>
            <a:r>
              <a:rPr lang="en-US" sz="2000" dirty="0">
                <a:latin typeface="+mn-lt"/>
                <a:cs typeface="Arial" panose="020B0604020202020204" pitchFamily="34" charset="0"/>
              </a:rPr>
              <a:t>Face amount)</a:t>
            </a:r>
            <a:endParaRPr lang="en-US" sz="2000" dirty="0">
              <a:solidFill>
                <a:prstClr val="black"/>
              </a:solidFill>
              <a:latin typeface="+mn-lt"/>
              <a:cs typeface="Arial" panose="020B0604020202020204" pitchFamily="34" charset="0"/>
            </a:endParaRPr>
          </a:p>
        </p:txBody>
      </p:sp>
      <p:sp>
        <p:nvSpPr>
          <p:cNvPr id="51" name="TextBox 50"/>
          <p:cNvSpPr txBox="1"/>
          <p:nvPr/>
        </p:nvSpPr>
        <p:spPr>
          <a:xfrm>
            <a:off x="2819651" y="4340685"/>
            <a:ext cx="3327923" cy="430887"/>
          </a:xfrm>
          <a:prstGeom prst="rect">
            <a:avLst/>
          </a:prstGeom>
          <a:noFill/>
        </p:spPr>
        <p:txBody>
          <a:bodyPr wrap="square" rtlCol="0">
            <a:spAutoFit/>
          </a:bodyPr>
          <a:lstStyle/>
          <a:p>
            <a:pPr algn="r"/>
            <a:r>
              <a:rPr lang="en-US" sz="2200" dirty="0">
                <a:solidFill>
                  <a:prstClr val="black"/>
                </a:solidFill>
                <a:latin typeface="+mn-lt"/>
                <a:cs typeface="Arial" panose="020B0604020202020204" pitchFamily="34" charset="0"/>
              </a:rPr>
              <a:t>.07 (693,456) =     48,544*</a:t>
            </a:r>
          </a:p>
        </p:txBody>
      </p:sp>
      <p:sp>
        <p:nvSpPr>
          <p:cNvPr id="61" name="TextBox 60"/>
          <p:cNvSpPr txBox="1"/>
          <p:nvPr/>
        </p:nvSpPr>
        <p:spPr>
          <a:xfrm>
            <a:off x="7461480" y="5234925"/>
            <a:ext cx="1707750" cy="430887"/>
          </a:xfrm>
          <a:prstGeom prst="rect">
            <a:avLst/>
          </a:prstGeom>
          <a:noFill/>
        </p:spPr>
        <p:txBody>
          <a:bodyPr wrap="square" rtlCol="0">
            <a:spAutoFit/>
          </a:bodyPr>
          <a:lstStyle/>
          <a:p>
            <a:r>
              <a:rPr lang="en-US" sz="2200" dirty="0">
                <a:solidFill>
                  <a:prstClr val="black"/>
                </a:solidFill>
                <a:latin typeface="+mn-lt"/>
                <a:cs typeface="Arial" panose="020B0604020202020204" pitchFamily="34" charset="0"/>
              </a:rPr>
              <a:t>* Rounded</a:t>
            </a:r>
          </a:p>
        </p:txBody>
      </p:sp>
      <p:cxnSp>
        <p:nvCxnSpPr>
          <p:cNvPr id="36" name="Straight Connector 35"/>
          <p:cNvCxnSpPr/>
          <p:nvPr/>
        </p:nvCxnSpPr>
        <p:spPr>
          <a:xfrm>
            <a:off x="671202" y="1796721"/>
            <a:ext cx="8071984"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511650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500" fill="hold"/>
                                        <p:tgtEl>
                                          <p:spTgt spid="31"/>
                                        </p:tgtEl>
                                        <p:attrNameLst>
                                          <p:attrName>ppt_x</p:attrName>
                                        </p:attrNameLst>
                                      </p:cBhvr>
                                      <p:tavLst>
                                        <p:tav tm="0">
                                          <p:val>
                                            <p:strVal val="#ppt_x"/>
                                          </p:val>
                                        </p:tav>
                                        <p:tav tm="100000">
                                          <p:val>
                                            <p:strVal val="#ppt_x"/>
                                          </p:val>
                                        </p:tav>
                                      </p:tavLst>
                                    </p:anim>
                                    <p:anim calcmode="lin" valueType="num">
                                      <p:cBhvr additive="base">
                                        <p:cTn id="2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wipe(down)">
                                      <p:cBhvr>
                                        <p:cTn id="29" dur="500"/>
                                        <p:tgtEl>
                                          <p:spTgt spid="32"/>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down)">
                                      <p:cBhvr>
                                        <p:cTn id="35" dur="500"/>
                                        <p:tgtEl>
                                          <p:spTgt spid="14"/>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down)">
                                      <p:cBhvr>
                                        <p:cTn id="38" dur="500"/>
                                        <p:tgtEl>
                                          <p:spTgt spid="20"/>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wipe(down)">
                                      <p:cBhvr>
                                        <p:cTn id="41" dur="500"/>
                                        <p:tgtEl>
                                          <p:spTgt spid="34"/>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wipe(down)">
                                      <p:cBhvr>
                                        <p:cTn id="44" dur="500"/>
                                        <p:tgtEl>
                                          <p:spTgt spid="25"/>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wipe(down)">
                                      <p:cBhvr>
                                        <p:cTn id="47" dur="500"/>
                                        <p:tgtEl>
                                          <p:spTgt spid="33"/>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wipe(down)">
                                      <p:cBhvr>
                                        <p:cTn id="50" dur="500"/>
                                        <p:tgtEl>
                                          <p:spTgt spid="27"/>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wipe(down)">
                                      <p:cBhvr>
                                        <p:cTn id="53" dur="500"/>
                                        <p:tgtEl>
                                          <p:spTgt spid="21"/>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wipe(down)">
                                      <p:cBhvr>
                                        <p:cTn id="56" dur="500"/>
                                        <p:tgtEl>
                                          <p:spTgt spid="15"/>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wipe(down)">
                                      <p:cBhvr>
                                        <p:cTn id="59" dur="500"/>
                                        <p:tgtEl>
                                          <p:spTgt spid="9"/>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wipe(down)">
                                      <p:cBhvr>
                                        <p:cTn id="62" dur="500"/>
                                        <p:tgtEl>
                                          <p:spTgt spid="22"/>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wipe(down)">
                                      <p:cBhvr>
                                        <p:cTn id="65" dur="500"/>
                                        <p:tgtEl>
                                          <p:spTgt spid="17"/>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28"/>
                                        </p:tgtEl>
                                        <p:attrNameLst>
                                          <p:attrName>style.visibility</p:attrName>
                                        </p:attrNameLst>
                                      </p:cBhvr>
                                      <p:to>
                                        <p:strVal val="visible"/>
                                      </p:to>
                                    </p:set>
                                    <p:animEffect transition="in" filter="wipe(down)">
                                      <p:cBhvr>
                                        <p:cTn id="68" dur="500"/>
                                        <p:tgtEl>
                                          <p:spTgt spid="28"/>
                                        </p:tgtEl>
                                      </p:cBhvr>
                                    </p:animEffect>
                                  </p:childTnLst>
                                </p:cTn>
                              </p:par>
                              <p:par>
                                <p:cTn id="69" presetID="22" presetClass="entr" presetSubtype="4" fill="hold" grpId="0" nodeType="with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wipe(down)">
                                      <p:cBhvr>
                                        <p:cTn id="71" dur="500"/>
                                        <p:tgtEl>
                                          <p:spTgt spid="10"/>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wipe(down)">
                                      <p:cBhvr>
                                        <p:cTn id="74" dur="500"/>
                                        <p:tgtEl>
                                          <p:spTgt spid="26"/>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11"/>
                                        </p:tgtEl>
                                        <p:attrNameLst>
                                          <p:attrName>style.visibility</p:attrName>
                                        </p:attrNameLst>
                                      </p:cBhvr>
                                      <p:to>
                                        <p:strVal val="visible"/>
                                      </p:to>
                                    </p:set>
                                    <p:animEffect transition="in" filter="wipe(down)">
                                      <p:cBhvr>
                                        <p:cTn id="77" dur="500"/>
                                        <p:tgtEl>
                                          <p:spTgt spid="11"/>
                                        </p:tgtEl>
                                      </p:cBhvr>
                                    </p:animEffect>
                                  </p:childTnLst>
                                </p:cTn>
                              </p:par>
                              <p:par>
                                <p:cTn id="78" presetID="22" presetClass="entr" presetSubtype="4" fill="hold" grpId="0" nodeType="withEffect">
                                  <p:stCondLst>
                                    <p:cond delay="0"/>
                                  </p:stCondLst>
                                  <p:childTnLst>
                                    <p:set>
                                      <p:cBhvr>
                                        <p:cTn id="79" dur="1" fill="hold">
                                          <p:stCondLst>
                                            <p:cond delay="0"/>
                                          </p:stCondLst>
                                        </p:cTn>
                                        <p:tgtEl>
                                          <p:spTgt spid="16"/>
                                        </p:tgtEl>
                                        <p:attrNameLst>
                                          <p:attrName>style.visibility</p:attrName>
                                        </p:attrNameLst>
                                      </p:cBhvr>
                                      <p:to>
                                        <p:strVal val="visible"/>
                                      </p:to>
                                    </p:set>
                                    <p:animEffect transition="in" filter="wipe(down)">
                                      <p:cBhvr>
                                        <p:cTn id="80" dur="500"/>
                                        <p:tgtEl>
                                          <p:spTgt spid="16"/>
                                        </p:tgtEl>
                                      </p:cBhvr>
                                    </p:animEffect>
                                  </p:childTnLst>
                                </p:cTn>
                              </p:par>
                              <p:par>
                                <p:cTn id="81" presetID="22" presetClass="entr" presetSubtype="4" fill="hold" grpId="0" nodeType="withEffect">
                                  <p:stCondLst>
                                    <p:cond delay="0"/>
                                  </p:stCondLst>
                                  <p:childTnLst>
                                    <p:set>
                                      <p:cBhvr>
                                        <p:cTn id="82" dur="1" fill="hold">
                                          <p:stCondLst>
                                            <p:cond delay="0"/>
                                          </p:stCondLst>
                                        </p:cTn>
                                        <p:tgtEl>
                                          <p:spTgt spid="51"/>
                                        </p:tgtEl>
                                        <p:attrNameLst>
                                          <p:attrName>style.visibility</p:attrName>
                                        </p:attrNameLst>
                                      </p:cBhvr>
                                      <p:to>
                                        <p:strVal val="visible"/>
                                      </p:to>
                                    </p:set>
                                    <p:animEffect transition="in" filter="wipe(down)">
                                      <p:cBhvr>
                                        <p:cTn id="83" dur="500"/>
                                        <p:tgtEl>
                                          <p:spTgt spid="51"/>
                                        </p:tgtEl>
                                      </p:cBhvr>
                                    </p:animEffect>
                                  </p:childTnLst>
                                </p:cTn>
                              </p:par>
                              <p:par>
                                <p:cTn id="84" presetID="22" presetClass="entr" presetSubtype="4" fill="hold" grpId="0" nodeType="withEffect">
                                  <p:stCondLst>
                                    <p:cond delay="0"/>
                                  </p:stCondLst>
                                  <p:childTnLst>
                                    <p:set>
                                      <p:cBhvr>
                                        <p:cTn id="85" dur="1" fill="hold">
                                          <p:stCondLst>
                                            <p:cond delay="0"/>
                                          </p:stCondLst>
                                        </p:cTn>
                                        <p:tgtEl>
                                          <p:spTgt spid="35"/>
                                        </p:tgtEl>
                                        <p:attrNameLst>
                                          <p:attrName>style.visibility</p:attrName>
                                        </p:attrNameLst>
                                      </p:cBhvr>
                                      <p:to>
                                        <p:strVal val="visible"/>
                                      </p:to>
                                    </p:set>
                                    <p:animEffect transition="in" filter="wipe(down)">
                                      <p:cBhvr>
                                        <p:cTn id="86" dur="500"/>
                                        <p:tgtEl>
                                          <p:spTgt spid="35"/>
                                        </p:tgtEl>
                                      </p:cBhvr>
                                    </p:animEffect>
                                  </p:childTnLst>
                                </p:cTn>
                              </p:par>
                              <p:par>
                                <p:cTn id="87" presetID="22" presetClass="entr" presetSubtype="4" fill="hold" grpId="0" nodeType="withEffect">
                                  <p:stCondLst>
                                    <p:cond delay="0"/>
                                  </p:stCondLst>
                                  <p:childTnLst>
                                    <p:set>
                                      <p:cBhvr>
                                        <p:cTn id="88" dur="1" fill="hold">
                                          <p:stCondLst>
                                            <p:cond delay="0"/>
                                          </p:stCondLst>
                                        </p:cTn>
                                        <p:tgtEl>
                                          <p:spTgt spid="61"/>
                                        </p:tgtEl>
                                        <p:attrNameLst>
                                          <p:attrName>style.visibility</p:attrName>
                                        </p:attrNameLst>
                                      </p:cBhvr>
                                      <p:to>
                                        <p:strVal val="visible"/>
                                      </p:to>
                                    </p:set>
                                    <p:animEffect transition="in" filter="wipe(down)">
                                      <p:cBhvr>
                                        <p:cTn id="89" dur="500"/>
                                        <p:tgtEl>
                                          <p:spTgt spid="61"/>
                                        </p:tgtEl>
                                      </p:cBhvr>
                                    </p:animEffect>
                                  </p:childTnLst>
                                </p:cTn>
                              </p:par>
                            </p:childTnLst>
                          </p:cTn>
                        </p:par>
                        <p:par>
                          <p:cTn id="90" fill="hold">
                            <p:stCondLst>
                              <p:cond delay="500"/>
                            </p:stCondLst>
                            <p:childTnLst>
                              <p:par>
                                <p:cTn id="91" presetID="42" presetClass="entr" presetSubtype="0" fill="hold" nodeType="afterEffect">
                                  <p:stCondLst>
                                    <p:cond delay="250"/>
                                  </p:stCondLst>
                                  <p:childTnLst>
                                    <p:set>
                                      <p:cBhvr>
                                        <p:cTn id="92" dur="1" fill="hold">
                                          <p:stCondLst>
                                            <p:cond delay="0"/>
                                          </p:stCondLst>
                                        </p:cTn>
                                        <p:tgtEl>
                                          <p:spTgt spid="2"/>
                                        </p:tgtEl>
                                        <p:attrNameLst>
                                          <p:attrName>style.visibility</p:attrName>
                                        </p:attrNameLst>
                                      </p:cBhvr>
                                      <p:to>
                                        <p:strVal val="visible"/>
                                      </p:to>
                                    </p:set>
                                    <p:animEffect transition="in" filter="fade">
                                      <p:cBhvr>
                                        <p:cTn id="93" dur="500"/>
                                        <p:tgtEl>
                                          <p:spTgt spid="2"/>
                                        </p:tgtEl>
                                      </p:cBhvr>
                                    </p:animEffect>
                                    <p:anim calcmode="lin" valueType="num">
                                      <p:cBhvr>
                                        <p:cTn id="94" dur="500" fill="hold"/>
                                        <p:tgtEl>
                                          <p:spTgt spid="2"/>
                                        </p:tgtEl>
                                        <p:attrNameLst>
                                          <p:attrName>ppt_x</p:attrName>
                                        </p:attrNameLst>
                                      </p:cBhvr>
                                      <p:tavLst>
                                        <p:tav tm="0">
                                          <p:val>
                                            <p:strVal val="#ppt_x"/>
                                          </p:val>
                                        </p:tav>
                                        <p:tav tm="100000">
                                          <p:val>
                                            <p:strVal val="#ppt_x"/>
                                          </p:val>
                                        </p:tav>
                                      </p:tavLst>
                                    </p:anim>
                                    <p:anim calcmode="lin" valueType="num">
                                      <p:cBhvr>
                                        <p:cTn id="95"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2" presetClass="entr" presetSubtype="0" fill="hold" grpId="0" nodeType="clickEffect">
                                  <p:stCondLst>
                                    <p:cond delay="0"/>
                                  </p:stCondLst>
                                  <p:childTnLst>
                                    <p:set>
                                      <p:cBhvr>
                                        <p:cTn id="99" dur="1" fill="hold">
                                          <p:stCondLst>
                                            <p:cond delay="0"/>
                                          </p:stCondLst>
                                        </p:cTn>
                                        <p:tgtEl>
                                          <p:spTgt spid="42"/>
                                        </p:tgtEl>
                                        <p:attrNameLst>
                                          <p:attrName>style.visibility</p:attrName>
                                        </p:attrNameLst>
                                      </p:cBhvr>
                                      <p:to>
                                        <p:strVal val="visible"/>
                                      </p:to>
                                    </p:set>
                                    <p:animEffect transition="in" filter="fade">
                                      <p:cBhvr>
                                        <p:cTn id="100" dur="1000"/>
                                        <p:tgtEl>
                                          <p:spTgt spid="42"/>
                                        </p:tgtEl>
                                      </p:cBhvr>
                                    </p:animEffect>
                                    <p:anim calcmode="lin" valueType="num">
                                      <p:cBhvr>
                                        <p:cTn id="101" dur="1000" fill="hold"/>
                                        <p:tgtEl>
                                          <p:spTgt spid="42"/>
                                        </p:tgtEl>
                                        <p:attrNameLst>
                                          <p:attrName>ppt_x</p:attrName>
                                        </p:attrNameLst>
                                      </p:cBhvr>
                                      <p:tavLst>
                                        <p:tav tm="0">
                                          <p:val>
                                            <p:strVal val="#ppt_x"/>
                                          </p:val>
                                        </p:tav>
                                        <p:tav tm="100000">
                                          <p:val>
                                            <p:strVal val="#ppt_x"/>
                                          </p:val>
                                        </p:tav>
                                      </p:tavLst>
                                    </p:anim>
                                    <p:anim calcmode="lin" valueType="num">
                                      <p:cBhvr>
                                        <p:cTn id="102" dur="1000" fill="hold"/>
                                        <p:tgtEl>
                                          <p:spTgt spid="42"/>
                                        </p:tgtEl>
                                        <p:attrNameLst>
                                          <p:attrName>ppt_y</p:attrName>
                                        </p:attrNameLst>
                                      </p:cBhvr>
                                      <p:tavLst>
                                        <p:tav tm="0">
                                          <p:val>
                                            <p:strVal val="#ppt_y+.1"/>
                                          </p:val>
                                        </p:tav>
                                        <p:tav tm="100000">
                                          <p:val>
                                            <p:strVal val="#ppt_y"/>
                                          </p:val>
                                        </p:tav>
                                      </p:tavLst>
                                    </p:anim>
                                  </p:childTnLst>
                                </p:cTn>
                              </p:par>
                              <p:par>
                                <p:cTn id="103" presetID="42" presetClass="entr" presetSubtype="0" fill="hold" grpId="0" nodeType="withEffect">
                                  <p:stCondLst>
                                    <p:cond delay="0"/>
                                  </p:stCondLst>
                                  <p:childTnLst>
                                    <p:set>
                                      <p:cBhvr>
                                        <p:cTn id="104" dur="1" fill="hold">
                                          <p:stCondLst>
                                            <p:cond delay="0"/>
                                          </p:stCondLst>
                                        </p:cTn>
                                        <p:tgtEl>
                                          <p:spTgt spid="44"/>
                                        </p:tgtEl>
                                        <p:attrNameLst>
                                          <p:attrName>style.visibility</p:attrName>
                                        </p:attrNameLst>
                                      </p:cBhvr>
                                      <p:to>
                                        <p:strVal val="visible"/>
                                      </p:to>
                                    </p:set>
                                    <p:animEffect transition="in" filter="fade">
                                      <p:cBhvr>
                                        <p:cTn id="105" dur="1000"/>
                                        <p:tgtEl>
                                          <p:spTgt spid="44"/>
                                        </p:tgtEl>
                                      </p:cBhvr>
                                    </p:animEffect>
                                    <p:anim calcmode="lin" valueType="num">
                                      <p:cBhvr>
                                        <p:cTn id="106" dur="1000" fill="hold"/>
                                        <p:tgtEl>
                                          <p:spTgt spid="44"/>
                                        </p:tgtEl>
                                        <p:attrNameLst>
                                          <p:attrName>ppt_x</p:attrName>
                                        </p:attrNameLst>
                                      </p:cBhvr>
                                      <p:tavLst>
                                        <p:tav tm="0">
                                          <p:val>
                                            <p:strVal val="#ppt_x"/>
                                          </p:val>
                                        </p:tav>
                                        <p:tav tm="100000">
                                          <p:val>
                                            <p:strVal val="#ppt_x"/>
                                          </p:val>
                                        </p:tav>
                                      </p:tavLst>
                                    </p:anim>
                                    <p:anim calcmode="lin" valueType="num">
                                      <p:cBhvr>
                                        <p:cTn id="107" dur="1000" fill="hold"/>
                                        <p:tgtEl>
                                          <p:spTgt spid="44"/>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46"/>
                                        </p:tgtEl>
                                        <p:attrNameLst>
                                          <p:attrName>style.visibility</p:attrName>
                                        </p:attrNameLst>
                                      </p:cBhvr>
                                      <p:to>
                                        <p:strVal val="visible"/>
                                      </p:to>
                                    </p:set>
                                    <p:animEffect transition="in" filter="fade">
                                      <p:cBhvr>
                                        <p:cTn id="110" dur="1000"/>
                                        <p:tgtEl>
                                          <p:spTgt spid="46"/>
                                        </p:tgtEl>
                                      </p:cBhvr>
                                    </p:animEffect>
                                    <p:anim calcmode="lin" valueType="num">
                                      <p:cBhvr>
                                        <p:cTn id="111" dur="1000" fill="hold"/>
                                        <p:tgtEl>
                                          <p:spTgt spid="46"/>
                                        </p:tgtEl>
                                        <p:attrNameLst>
                                          <p:attrName>ppt_x</p:attrName>
                                        </p:attrNameLst>
                                      </p:cBhvr>
                                      <p:tavLst>
                                        <p:tav tm="0">
                                          <p:val>
                                            <p:strVal val="#ppt_x"/>
                                          </p:val>
                                        </p:tav>
                                        <p:tav tm="100000">
                                          <p:val>
                                            <p:strVal val="#ppt_x"/>
                                          </p:val>
                                        </p:tav>
                                      </p:tavLst>
                                    </p:anim>
                                    <p:anim calcmode="lin" valueType="num">
                                      <p:cBhvr>
                                        <p:cTn id="112"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1" grpId="0"/>
      <p:bldP spid="13" grpId="0"/>
      <p:bldP spid="14" grpId="0"/>
      <p:bldP spid="15" grpId="0"/>
      <p:bldP spid="16" grpId="0"/>
      <p:bldP spid="17" grpId="0"/>
      <p:bldP spid="19" grpId="0"/>
      <p:bldP spid="20" grpId="0"/>
      <p:bldP spid="21" grpId="0"/>
      <p:bldP spid="22" grpId="0"/>
      <p:bldP spid="24" grpId="0"/>
      <p:bldP spid="25" grpId="0"/>
      <p:bldP spid="26" grpId="0"/>
      <p:bldP spid="27" grpId="0"/>
      <p:bldP spid="28" grpId="0"/>
      <p:bldP spid="31" grpId="0"/>
      <p:bldP spid="32" grpId="0"/>
      <p:bldP spid="33" grpId="0"/>
      <p:bldP spid="34" grpId="0"/>
      <p:bldP spid="35" grpId="0"/>
      <p:bldP spid="42" grpId="0"/>
      <p:bldP spid="44" grpId="0"/>
      <p:bldP spid="46" grpId="0"/>
      <p:bldP spid="51" grpId="0"/>
      <p:bldP spid="6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normAutofit/>
          </a:bodyPr>
          <a:lstStyle/>
          <a:p>
            <a:r>
              <a:rPr lang="en-IN" dirty="0"/>
              <a:t>Zero-Coupon Bonds</a:t>
            </a:r>
            <a:endParaRPr lang="en-IN" dirty="0">
              <a:solidFill>
                <a:srgbClr val="C00000"/>
              </a:solidFill>
            </a:endParaRPr>
          </a:p>
        </p:txBody>
      </p:sp>
      <p:sp>
        <p:nvSpPr>
          <p:cNvPr id="8" name="Rectangle 7"/>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LO14-2</a:t>
            </a:r>
            <a:endParaRPr lang="en-US" sz="1500" dirty="0">
              <a:solidFill>
                <a:srgbClr val="0072A2"/>
              </a:solidFill>
              <a:latin typeface="+mj-lt"/>
              <a:ea typeface="Adobe Fan Heiti Std B" pitchFamily="34" charset="-128"/>
              <a:cs typeface="+mj-cs"/>
            </a:endParaRPr>
          </a:p>
        </p:txBody>
      </p:sp>
      <p:sp>
        <p:nvSpPr>
          <p:cNvPr id="6" name="Content Placeholder 4"/>
          <p:cNvSpPr>
            <a:spLocks noGrp="1"/>
          </p:cNvSpPr>
          <p:nvPr>
            <p:ph idx="1"/>
          </p:nvPr>
        </p:nvSpPr>
        <p:spPr>
          <a:xfrm>
            <a:off x="761999" y="1334127"/>
            <a:ext cx="8013600" cy="5057775"/>
          </a:xfrm>
        </p:spPr>
        <p:txBody>
          <a:bodyPr>
            <a:normAutofit/>
          </a:bodyPr>
          <a:lstStyle/>
          <a:p>
            <a:r>
              <a:rPr lang="en-IN" dirty="0"/>
              <a:t>Pay no interest</a:t>
            </a:r>
          </a:p>
          <a:p>
            <a:r>
              <a:rPr lang="en-IN" dirty="0"/>
              <a:t>Offers a return in the form of a “</a:t>
            </a:r>
            <a:r>
              <a:rPr lang="en-IN" b="1" dirty="0">
                <a:solidFill>
                  <a:srgbClr val="C00000"/>
                </a:solidFill>
              </a:rPr>
              <a:t>deep discount</a:t>
            </a:r>
            <a:r>
              <a:rPr lang="en-IN" dirty="0"/>
              <a:t>” from the face amount</a:t>
            </a:r>
          </a:p>
          <a:p>
            <a:r>
              <a:rPr lang="en-IN" dirty="0"/>
              <a:t>Issuers can deduct for tax purposes the annual interest expense, even though no related cash outflow is incurred until the bonds </a:t>
            </a:r>
            <a:r>
              <a:rPr lang="en-US" dirty="0"/>
              <a:t>mature</a:t>
            </a:r>
            <a:endParaRPr lang="en-IN" dirty="0"/>
          </a:p>
          <a:p>
            <a:r>
              <a:rPr lang="en-IN" dirty="0"/>
              <a:t>Investors receive no periodic cash interest, </a:t>
            </a:r>
            <a:r>
              <a:rPr lang="en-US" dirty="0"/>
              <a:t>even though annual interest revenue is reportable for tax purposes</a:t>
            </a:r>
          </a:p>
        </p:txBody>
      </p:sp>
    </p:spTree>
    <p:custDataLst>
      <p:tags r:id="rId1"/>
    </p:custDataLst>
    <p:extLst>
      <p:ext uri="{BB962C8B-B14F-4D97-AF65-F5344CB8AC3E}">
        <p14:creationId xmlns:p14="http://schemas.microsoft.com/office/powerpoint/2010/main" val="3055289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ipe(down)">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1000"/>
                                        <p:tgtEl>
                                          <p:spTgt spid="6">
                                            <p:txEl>
                                              <p:pRg st="2" end="2"/>
                                            </p:txEl>
                                          </p:spTgt>
                                        </p:tgtEl>
                                      </p:cBhvr>
                                    </p:animEffect>
                                    <p:anim calcmode="lin" valueType="num">
                                      <p:cBhvr>
                                        <p:cTn id="13"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1000"/>
                                        <p:tgtEl>
                                          <p:spTgt spid="6">
                                            <p:txEl>
                                              <p:pRg st="3" end="3"/>
                                            </p:txEl>
                                          </p:spTgt>
                                        </p:tgtEl>
                                      </p:cBhvr>
                                    </p:animEffect>
                                    <p:anim calcmode="lin" valueType="num">
                                      <p:cBhvr>
                                        <p:cTn id="1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743439" y="-223592"/>
            <a:ext cx="8382000" cy="1774430"/>
          </a:xfrm>
        </p:spPr>
        <p:txBody>
          <a:bodyPr>
            <a:normAutofit/>
          </a:bodyPr>
          <a:lstStyle/>
          <a:p>
            <a:r>
              <a:rPr lang="en-IN" dirty="0" smtClean="0"/>
              <a:t>Premium </a:t>
            </a:r>
            <a:r>
              <a:rPr lang="en-IN" dirty="0"/>
              <a:t>and Discount </a:t>
            </a:r>
            <a:r>
              <a:rPr lang="en-IN" dirty="0" smtClean="0"/>
              <a:t>Amortization </a:t>
            </a:r>
            <a:r>
              <a:rPr lang="en-IN" dirty="0"/>
              <a:t>Compared</a:t>
            </a:r>
            <a:endParaRPr lang="en-IN" dirty="0">
              <a:solidFill>
                <a:srgbClr val="C00000"/>
              </a:solidFill>
            </a:endParaRPr>
          </a:p>
        </p:txBody>
      </p:sp>
      <p:sp>
        <p:nvSpPr>
          <p:cNvPr id="8" name="Rectangle 7"/>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LO14-2</a:t>
            </a:r>
            <a:endParaRPr lang="en-US" sz="1500" dirty="0">
              <a:solidFill>
                <a:srgbClr val="0072A2"/>
              </a:solidFill>
              <a:latin typeface="+mj-lt"/>
              <a:ea typeface="Adobe Fan Heiti Std B" pitchFamily="34" charset="-128"/>
              <a:cs typeface="+mj-cs"/>
            </a:endParaRPr>
          </a:p>
        </p:txBody>
      </p:sp>
      <p:pic>
        <p:nvPicPr>
          <p:cNvPr id="3" name="Picture 2"/>
          <p:cNvPicPr>
            <a:picLocks noChangeAspect="1"/>
          </p:cNvPicPr>
          <p:nvPr/>
        </p:nvPicPr>
        <p:blipFill>
          <a:blip r:embed="rId4"/>
          <a:stretch>
            <a:fillRect/>
          </a:stretch>
        </p:blipFill>
        <p:spPr>
          <a:xfrm>
            <a:off x="1086979" y="1221033"/>
            <a:ext cx="7385819" cy="4774793"/>
          </a:xfrm>
          <a:prstGeom prst="rect">
            <a:avLst/>
          </a:prstGeom>
        </p:spPr>
      </p:pic>
    </p:spTree>
    <p:custDataLst>
      <p:tags r:id="rId1"/>
    </p:custDataLst>
    <p:extLst>
      <p:ext uri="{BB962C8B-B14F-4D97-AF65-F5344CB8AC3E}">
        <p14:creationId xmlns:p14="http://schemas.microsoft.com/office/powerpoint/2010/main" val="6254046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761999" y="0"/>
            <a:ext cx="8382000" cy="1406363"/>
          </a:xfrm>
        </p:spPr>
        <p:txBody>
          <a:bodyPr>
            <a:normAutofit/>
          </a:bodyPr>
          <a:lstStyle/>
          <a:p>
            <a:r>
              <a:rPr lang="en-IN" sz="3000" dirty="0"/>
              <a:t>When Financial Statements Are Prepared </a:t>
            </a:r>
            <a:r>
              <a:rPr lang="en-IN" sz="3000" dirty="0" smtClean="0"/>
              <a:t>Between </a:t>
            </a:r>
            <a:r>
              <a:rPr lang="en-IN" sz="3000" dirty="0"/>
              <a:t>Interest Dates</a:t>
            </a:r>
            <a:endParaRPr lang="en-IN" sz="3000" dirty="0">
              <a:solidFill>
                <a:srgbClr val="C00000"/>
              </a:solidFill>
            </a:endParaRPr>
          </a:p>
        </p:txBody>
      </p:sp>
      <p:sp>
        <p:nvSpPr>
          <p:cNvPr id="5" name="Content Placeholder 4"/>
          <p:cNvSpPr>
            <a:spLocks noGrp="1"/>
          </p:cNvSpPr>
          <p:nvPr>
            <p:ph idx="1"/>
          </p:nvPr>
        </p:nvSpPr>
        <p:spPr>
          <a:xfrm>
            <a:off x="636889" y="2778867"/>
            <a:ext cx="8379491" cy="3078008"/>
          </a:xfrm>
        </p:spPr>
        <p:txBody>
          <a:bodyPr>
            <a:noAutofit/>
          </a:bodyPr>
          <a:lstStyle/>
          <a:p>
            <a:pPr marL="0" indent="0">
              <a:buNone/>
            </a:pPr>
            <a:r>
              <a:rPr lang="en-IN" sz="2400" b="1" dirty="0">
                <a:solidFill>
                  <a:srgbClr val="C00000"/>
                </a:solidFill>
              </a:rPr>
              <a:t>Illustration:</a:t>
            </a:r>
          </a:p>
          <a:p>
            <a:pPr marL="0" indent="0">
              <a:buNone/>
            </a:pPr>
            <a:r>
              <a:rPr lang="en-IN" sz="2400" dirty="0"/>
              <a:t>On January 1, 2018, Masterwear Industries issued $700,000 of 12% bonds, dated January 1. Interest of $42,000 is payable semiannually on June 30 and </a:t>
            </a:r>
            <a:r>
              <a:rPr lang="en-IN" sz="2400" b="1" dirty="0">
                <a:solidFill>
                  <a:srgbClr val="005392"/>
                </a:solidFill>
              </a:rPr>
              <a:t>December 31</a:t>
            </a:r>
            <a:r>
              <a:rPr lang="en-IN" sz="2400" dirty="0"/>
              <a:t>. The bonds mature in three years. The market yield for bonds of similar risk and maturity is 14%. The entire bond issue was purchased by United Intergroup, Inc. The fiscal years of Masterwear and United end on </a:t>
            </a:r>
            <a:r>
              <a:rPr lang="en-IN" sz="2400" b="1" dirty="0">
                <a:solidFill>
                  <a:srgbClr val="DE005A"/>
                </a:solidFill>
              </a:rPr>
              <a:t>October 31 </a:t>
            </a:r>
            <a:r>
              <a:rPr lang="en-IN" sz="2400" dirty="0"/>
              <a:t>and interest was last paid and recorded on </a:t>
            </a:r>
            <a:r>
              <a:rPr lang="en-IN" sz="2400" b="1" dirty="0">
                <a:solidFill>
                  <a:srgbClr val="008000"/>
                </a:solidFill>
              </a:rPr>
              <a:t>June 30</a:t>
            </a:r>
            <a:r>
              <a:rPr lang="en-IN" sz="2400" dirty="0"/>
              <a:t>.</a:t>
            </a:r>
          </a:p>
          <a:p>
            <a:pPr marL="0" indent="0">
              <a:buNone/>
            </a:pPr>
            <a:r>
              <a:rPr lang="en-IN" sz="2400" dirty="0"/>
              <a:t>                                                                                               …continued</a:t>
            </a:r>
            <a:endParaRPr lang="en-US" sz="2400" dirty="0"/>
          </a:p>
        </p:txBody>
      </p:sp>
      <p:sp>
        <p:nvSpPr>
          <p:cNvPr id="8" name="Rectangle 7"/>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LO14-2</a:t>
            </a:r>
            <a:endParaRPr lang="en-US" sz="1500" dirty="0">
              <a:solidFill>
                <a:srgbClr val="0072A2"/>
              </a:solidFill>
              <a:latin typeface="+mj-lt"/>
              <a:ea typeface="Adobe Fan Heiti Std B" pitchFamily="34" charset="-128"/>
              <a:cs typeface="+mj-cs"/>
            </a:endParaRPr>
          </a:p>
        </p:txBody>
      </p:sp>
      <p:sp>
        <p:nvSpPr>
          <p:cNvPr id="25" name="Content Placeholder 4"/>
          <p:cNvSpPr txBox="1">
            <a:spLocks/>
          </p:cNvSpPr>
          <p:nvPr/>
        </p:nvSpPr>
        <p:spPr bwMode="auto">
          <a:xfrm>
            <a:off x="636890" y="1328838"/>
            <a:ext cx="8413804" cy="145003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When an accounting period ends between interest dates, </a:t>
            </a:r>
            <a:r>
              <a:rPr lang="en-US" sz="2400" dirty="0" smtClean="0"/>
              <a:t>it’s </a:t>
            </a:r>
            <a:r>
              <a:rPr lang="en-US" sz="2400" dirty="0"/>
              <a:t>necessary to record </a:t>
            </a:r>
            <a:r>
              <a:rPr lang="en-US" sz="2400" b="1" dirty="0">
                <a:solidFill>
                  <a:srgbClr val="C00000"/>
                </a:solidFill>
              </a:rPr>
              <a:t>interest that has accrued since the last interest date</a:t>
            </a:r>
          </a:p>
        </p:txBody>
      </p:sp>
    </p:spTree>
    <p:custDataLst>
      <p:tags r:id="rId1"/>
    </p:custDataLst>
    <p:extLst>
      <p:ext uri="{BB962C8B-B14F-4D97-AF65-F5344CB8AC3E}">
        <p14:creationId xmlns:p14="http://schemas.microsoft.com/office/powerpoint/2010/main" val="2108225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US" dirty="0"/>
              <a:t>Debt Issue Costs</a:t>
            </a:r>
            <a:endParaRPr lang="en-IN" dirty="0">
              <a:solidFill>
                <a:srgbClr val="C00000"/>
              </a:solidFill>
            </a:endParaRPr>
          </a:p>
        </p:txBody>
      </p:sp>
      <p:sp>
        <p:nvSpPr>
          <p:cNvPr id="8" name="Rectangle 7"/>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LO14-2</a:t>
            </a:r>
            <a:endParaRPr lang="en-US" sz="1500" dirty="0">
              <a:solidFill>
                <a:srgbClr val="0072A2"/>
              </a:solidFill>
              <a:latin typeface="+mj-lt"/>
              <a:ea typeface="Adobe Fan Heiti Std B" pitchFamily="34" charset="-128"/>
              <a:cs typeface="+mj-cs"/>
            </a:endParaRPr>
          </a:p>
        </p:txBody>
      </p:sp>
      <p:sp>
        <p:nvSpPr>
          <p:cNvPr id="3" name="Rounded Rectangle 2"/>
          <p:cNvSpPr/>
          <p:nvPr/>
        </p:nvSpPr>
        <p:spPr>
          <a:xfrm>
            <a:off x="671202" y="1258595"/>
            <a:ext cx="2269586" cy="672803"/>
          </a:xfrm>
          <a:prstGeom prst="roundRect">
            <a:avLst/>
          </a:prstGeom>
          <a:solidFill>
            <a:srgbClr val="CDE8EF"/>
          </a:solidFill>
          <a:ln>
            <a:solidFill>
              <a:srgbClr val="000099"/>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Sale of bonds</a:t>
            </a:r>
          </a:p>
        </p:txBody>
      </p:sp>
      <p:sp>
        <p:nvSpPr>
          <p:cNvPr id="7" name="Rounded Rectangle 6"/>
          <p:cNvSpPr/>
          <p:nvPr/>
        </p:nvSpPr>
        <p:spPr>
          <a:xfrm>
            <a:off x="675816" y="4368081"/>
            <a:ext cx="8211844" cy="2094873"/>
          </a:xfrm>
          <a:prstGeom prst="roundRect">
            <a:avLst/>
          </a:prstGeom>
          <a:solidFill>
            <a:schemeClr val="tx2">
              <a:lumMod val="20000"/>
              <a:lumOff val="80000"/>
            </a:schemeClr>
          </a:solidFill>
          <a:ln>
            <a:solidFill>
              <a:schemeClr val="accent4">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dirty="0">
                <a:solidFill>
                  <a:schemeClr val="tx1"/>
                </a:solidFill>
              </a:rPr>
              <a:t>Indirectly through underwriters who:</a:t>
            </a:r>
          </a:p>
          <a:p>
            <a:r>
              <a:rPr lang="en-US" sz="2600" dirty="0">
                <a:solidFill>
                  <a:schemeClr val="tx1"/>
                </a:solidFill>
              </a:rPr>
              <a:t>Commit to purchase bonds at a set price then resell them to other security dealers and the public</a:t>
            </a:r>
          </a:p>
          <a:p>
            <a:r>
              <a:rPr lang="en-US" sz="2600" dirty="0">
                <a:solidFill>
                  <a:schemeClr val="tx1"/>
                </a:solidFill>
              </a:rPr>
              <a:t>Ex: Investment banks</a:t>
            </a:r>
          </a:p>
          <a:p>
            <a:pPr marL="457200" indent="-457200">
              <a:buFont typeface="Arial" panose="020B0604020202020204" pitchFamily="34" charset="0"/>
              <a:buChar char="•"/>
            </a:pPr>
            <a:r>
              <a:rPr lang="en-US" sz="2600" dirty="0">
                <a:solidFill>
                  <a:schemeClr val="tx1"/>
                </a:solidFill>
              </a:rPr>
              <a:t>Issuing company pays </a:t>
            </a:r>
            <a:r>
              <a:rPr lang="en-US" sz="2600" b="1" dirty="0">
                <a:solidFill>
                  <a:srgbClr val="C00000"/>
                </a:solidFill>
              </a:rPr>
              <a:t>underwriting fee</a:t>
            </a:r>
          </a:p>
        </p:txBody>
      </p:sp>
      <p:sp>
        <p:nvSpPr>
          <p:cNvPr id="9" name="Rounded Rectangle 8"/>
          <p:cNvSpPr/>
          <p:nvPr/>
        </p:nvSpPr>
        <p:spPr>
          <a:xfrm>
            <a:off x="1925248" y="2847809"/>
            <a:ext cx="6908735" cy="1278948"/>
          </a:xfrm>
          <a:prstGeom prst="roundRect">
            <a:avLst/>
          </a:prstGeom>
          <a:solidFill>
            <a:schemeClr val="accent1">
              <a:lumMod val="20000"/>
              <a:lumOff val="80000"/>
            </a:schemeClr>
          </a:solidFill>
          <a:ln>
            <a:solidFill>
              <a:schemeClr val="accent4">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600" dirty="0">
                <a:solidFill>
                  <a:schemeClr val="tx1"/>
                </a:solidFill>
              </a:rPr>
              <a:t>Directly to a single investor (private placement)</a:t>
            </a:r>
          </a:p>
          <a:p>
            <a:r>
              <a:rPr lang="en-US" sz="2600" dirty="0">
                <a:solidFill>
                  <a:schemeClr val="tx1"/>
                </a:solidFill>
              </a:rPr>
              <a:t>Ex: Pension fund or an insurance company</a:t>
            </a:r>
          </a:p>
          <a:p>
            <a:pPr marL="457200" indent="-457200">
              <a:buFont typeface="Arial" panose="020B0604020202020204" pitchFamily="34" charset="0"/>
              <a:buChar char="•"/>
            </a:pPr>
            <a:r>
              <a:rPr lang="en-US" sz="2600" dirty="0">
                <a:solidFill>
                  <a:schemeClr val="tx1"/>
                </a:solidFill>
              </a:rPr>
              <a:t>Issuing company incurs only </a:t>
            </a:r>
            <a:r>
              <a:rPr lang="en-US" sz="2600" b="1" dirty="0">
                <a:solidFill>
                  <a:srgbClr val="C00000"/>
                </a:solidFill>
              </a:rPr>
              <a:t>issue costs</a:t>
            </a:r>
          </a:p>
        </p:txBody>
      </p:sp>
      <p:cxnSp>
        <p:nvCxnSpPr>
          <p:cNvPr id="11" name="Straight Arrow Connector 10"/>
          <p:cNvCxnSpPr/>
          <p:nvPr/>
        </p:nvCxnSpPr>
        <p:spPr>
          <a:xfrm>
            <a:off x="2503144" y="1931398"/>
            <a:ext cx="0" cy="909892"/>
          </a:xfrm>
          <a:prstGeom prst="straightConnector1">
            <a:avLst/>
          </a:prstGeom>
          <a:ln w="28575">
            <a:solidFill>
              <a:srgbClr val="0072A2"/>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230538" y="1931398"/>
            <a:ext cx="0" cy="2405397"/>
          </a:xfrm>
          <a:prstGeom prst="straightConnector1">
            <a:avLst/>
          </a:prstGeom>
          <a:ln w="28575">
            <a:solidFill>
              <a:srgbClr val="0072A2"/>
            </a:solidFill>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926803" y="1261890"/>
            <a:ext cx="6212382" cy="1569660"/>
          </a:xfrm>
          <a:prstGeom prst="rect">
            <a:avLst/>
          </a:prstGeom>
          <a:noFill/>
        </p:spPr>
        <p:txBody>
          <a:bodyPr wrap="square" rtlCol="0">
            <a:spAutoFit/>
          </a:bodyPr>
          <a:lstStyle/>
          <a:p>
            <a:pPr algn="ctr"/>
            <a:r>
              <a:rPr lang="en-US" sz="2400" b="1" dirty="0">
                <a:solidFill>
                  <a:srgbClr val="002060"/>
                </a:solidFill>
                <a:latin typeface="+mn-lt"/>
              </a:rPr>
              <a:t>Costs: </a:t>
            </a:r>
          </a:p>
          <a:p>
            <a:pPr algn="ctr"/>
            <a:r>
              <a:rPr lang="en-US" sz="2400" b="1" dirty="0">
                <a:solidFill>
                  <a:srgbClr val="002060"/>
                </a:solidFill>
                <a:latin typeface="+mn-lt"/>
              </a:rPr>
              <a:t>Legal and accounting fees and printing costs</a:t>
            </a:r>
          </a:p>
          <a:p>
            <a:pPr algn="ctr"/>
            <a:r>
              <a:rPr lang="en-US" sz="2400" b="1" dirty="0">
                <a:solidFill>
                  <a:srgbClr val="002060"/>
                </a:solidFill>
                <a:latin typeface="+mn-lt"/>
              </a:rPr>
              <a:t>i</a:t>
            </a:r>
            <a:r>
              <a:rPr lang="en-US" sz="2400" b="1" dirty="0" smtClean="0">
                <a:solidFill>
                  <a:srgbClr val="002060"/>
                </a:solidFill>
                <a:latin typeface="+mn-lt"/>
              </a:rPr>
              <a:t>n </a:t>
            </a:r>
            <a:r>
              <a:rPr lang="en-US" sz="2400" b="1" dirty="0">
                <a:solidFill>
                  <a:srgbClr val="002060"/>
                </a:solidFill>
                <a:latin typeface="+mn-lt"/>
              </a:rPr>
              <a:t>addition to registration and underwriting fees</a:t>
            </a:r>
          </a:p>
        </p:txBody>
      </p:sp>
      <p:cxnSp>
        <p:nvCxnSpPr>
          <p:cNvPr id="47" name="Straight Arrow Connector 46"/>
          <p:cNvCxnSpPr/>
          <p:nvPr/>
        </p:nvCxnSpPr>
        <p:spPr>
          <a:xfrm flipV="1">
            <a:off x="3030200" y="1500607"/>
            <a:ext cx="2514600" cy="2"/>
          </a:xfrm>
          <a:prstGeom prst="straightConnector1">
            <a:avLst/>
          </a:prstGeom>
          <a:ln w="28575">
            <a:solidFill>
              <a:srgbClr val="0072A2"/>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939065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761999" y="-255087"/>
            <a:ext cx="8382000" cy="1444625"/>
          </a:xfrm>
        </p:spPr>
        <p:txBody>
          <a:bodyPr>
            <a:normAutofit/>
          </a:bodyPr>
          <a:lstStyle/>
          <a:p>
            <a:r>
              <a:rPr lang="en-IN" dirty="0" smtClean="0"/>
              <a:t>Debt </a:t>
            </a:r>
            <a:r>
              <a:rPr lang="en-IN" dirty="0"/>
              <a:t>Issue </a:t>
            </a:r>
            <a:r>
              <a:rPr lang="en-IN" dirty="0" smtClean="0"/>
              <a:t>Costs </a:t>
            </a:r>
            <a:r>
              <a:rPr lang="en-IN" sz="2600" dirty="0" smtClean="0"/>
              <a:t>(continued)</a:t>
            </a:r>
            <a:endParaRPr lang="en-IN" sz="2600" dirty="0">
              <a:solidFill>
                <a:srgbClr val="C00000"/>
              </a:solidFill>
            </a:endParaRPr>
          </a:p>
        </p:txBody>
      </p:sp>
      <p:sp>
        <p:nvSpPr>
          <p:cNvPr id="8" name="Rectangle 7"/>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LO14-2</a:t>
            </a:r>
            <a:endParaRPr lang="en-US" sz="1500" dirty="0">
              <a:solidFill>
                <a:srgbClr val="0072A2"/>
              </a:solidFill>
              <a:latin typeface="+mj-lt"/>
              <a:ea typeface="Adobe Fan Heiti Std B" pitchFamily="34" charset="-128"/>
              <a:cs typeface="+mj-cs"/>
            </a:endParaRPr>
          </a:p>
        </p:txBody>
      </p:sp>
      <p:sp>
        <p:nvSpPr>
          <p:cNvPr id="22" name="Rectangle 21"/>
          <p:cNvSpPr/>
          <p:nvPr/>
        </p:nvSpPr>
        <p:spPr>
          <a:xfrm>
            <a:off x="692731" y="4368234"/>
            <a:ext cx="8320883" cy="2060974"/>
          </a:xfrm>
          <a:prstGeom prst="rect">
            <a:avLst/>
          </a:prstGeom>
          <a:solidFill>
            <a:srgbClr val="FFFAB0"/>
          </a:solidFill>
          <a:ln w="12700">
            <a:solidFill>
              <a:srgbClr val="F79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6" name="TextBox 25"/>
          <p:cNvSpPr txBox="1">
            <a:spLocks noChangeArrowheads="1"/>
          </p:cNvSpPr>
          <p:nvPr/>
        </p:nvSpPr>
        <p:spPr bwMode="auto">
          <a:xfrm>
            <a:off x="761999" y="4432320"/>
            <a:ext cx="4965701" cy="461665"/>
          </a:xfrm>
          <a:prstGeom prst="rect">
            <a:avLst/>
          </a:prstGeom>
          <a:noFill/>
          <a:ln w="9525">
            <a:noFill/>
            <a:miter lim="800000"/>
            <a:headEnd/>
            <a:tailEnd/>
          </a:ln>
        </p:spPr>
        <p:txBody>
          <a:bodyPr wrap="square">
            <a:spAutoFit/>
          </a:bodyPr>
          <a:lstStyle/>
          <a:p>
            <a:pPr algn="ctr"/>
            <a:r>
              <a:rPr lang="en-US" sz="2400" b="1" dirty="0">
                <a:latin typeface="+mn-lt"/>
              </a:rPr>
              <a:t>Journal Entry </a:t>
            </a:r>
            <a:endParaRPr lang="en-IN" sz="2400" b="1" baseline="30000" dirty="0">
              <a:latin typeface="+mn-lt"/>
            </a:endParaRPr>
          </a:p>
        </p:txBody>
      </p:sp>
      <p:sp>
        <p:nvSpPr>
          <p:cNvPr id="30" name="TextBox 29"/>
          <p:cNvSpPr txBox="1">
            <a:spLocks noChangeArrowheads="1"/>
          </p:cNvSpPr>
          <p:nvPr/>
        </p:nvSpPr>
        <p:spPr bwMode="auto">
          <a:xfrm>
            <a:off x="7581009" y="4463098"/>
            <a:ext cx="1281651" cy="461665"/>
          </a:xfrm>
          <a:prstGeom prst="rect">
            <a:avLst/>
          </a:prstGeom>
          <a:noFill/>
          <a:ln w="9525">
            <a:noFill/>
            <a:miter lim="800000"/>
            <a:headEnd/>
            <a:tailEnd/>
          </a:ln>
        </p:spPr>
        <p:txBody>
          <a:bodyPr>
            <a:spAutoFit/>
          </a:bodyPr>
          <a:lstStyle/>
          <a:p>
            <a:pPr algn="ctr"/>
            <a:r>
              <a:rPr lang="en-US" sz="2400" b="1" dirty="0">
                <a:latin typeface="+mn-lt"/>
              </a:rPr>
              <a:t>Credit</a:t>
            </a:r>
            <a:endParaRPr lang="en-IN" sz="2400" b="1" baseline="30000" dirty="0">
              <a:latin typeface="+mn-lt"/>
            </a:endParaRPr>
          </a:p>
        </p:txBody>
      </p:sp>
      <p:sp>
        <p:nvSpPr>
          <p:cNvPr id="36" name="TextBox 35"/>
          <p:cNvSpPr txBox="1">
            <a:spLocks noChangeArrowheads="1"/>
          </p:cNvSpPr>
          <p:nvPr/>
        </p:nvSpPr>
        <p:spPr bwMode="auto">
          <a:xfrm>
            <a:off x="6198296" y="4463639"/>
            <a:ext cx="1281651" cy="461665"/>
          </a:xfrm>
          <a:prstGeom prst="rect">
            <a:avLst/>
          </a:prstGeom>
          <a:noFill/>
          <a:ln w="9525">
            <a:noFill/>
            <a:miter lim="800000"/>
            <a:headEnd/>
            <a:tailEnd/>
          </a:ln>
        </p:spPr>
        <p:txBody>
          <a:bodyPr>
            <a:spAutoFit/>
          </a:bodyPr>
          <a:lstStyle/>
          <a:p>
            <a:pPr algn="ctr"/>
            <a:r>
              <a:rPr lang="en-US" sz="2400" b="1" dirty="0">
                <a:latin typeface="+mn-lt"/>
              </a:rPr>
              <a:t>Debit</a:t>
            </a:r>
            <a:endParaRPr lang="en-IN" sz="2400" b="1" baseline="30000" dirty="0">
              <a:latin typeface="+mn-lt"/>
            </a:endParaRPr>
          </a:p>
        </p:txBody>
      </p:sp>
      <p:cxnSp>
        <p:nvCxnSpPr>
          <p:cNvPr id="37" name="Straight Connector 36"/>
          <p:cNvCxnSpPr/>
          <p:nvPr/>
        </p:nvCxnSpPr>
        <p:spPr>
          <a:xfrm>
            <a:off x="692387" y="4903520"/>
            <a:ext cx="832088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Box 37"/>
          <p:cNvSpPr txBox="1">
            <a:spLocks noChangeArrowheads="1"/>
          </p:cNvSpPr>
          <p:nvPr/>
        </p:nvSpPr>
        <p:spPr bwMode="auto">
          <a:xfrm>
            <a:off x="692731" y="5165261"/>
            <a:ext cx="5297761" cy="404813"/>
          </a:xfrm>
          <a:prstGeom prst="rect">
            <a:avLst/>
          </a:prstGeom>
          <a:noFill/>
          <a:ln w="9525">
            <a:noFill/>
            <a:miter lim="800000"/>
            <a:headEnd/>
            <a:tailEnd/>
          </a:ln>
        </p:spPr>
        <p:txBody>
          <a:bodyPr/>
          <a:lstStyle/>
          <a:p>
            <a:r>
              <a:rPr lang="en-US" sz="2200" dirty="0">
                <a:latin typeface="+mn-lt"/>
              </a:rPr>
              <a:t>Cash ($666,633 minus $14,000 issue costs)</a:t>
            </a:r>
            <a:endParaRPr lang="en-IN" sz="2200" dirty="0">
              <a:latin typeface="+mn-lt"/>
            </a:endParaRPr>
          </a:p>
        </p:txBody>
      </p:sp>
      <p:sp>
        <p:nvSpPr>
          <p:cNvPr id="39" name="TextBox 38"/>
          <p:cNvSpPr txBox="1">
            <a:spLocks noChangeArrowheads="1"/>
          </p:cNvSpPr>
          <p:nvPr/>
        </p:nvSpPr>
        <p:spPr bwMode="auto">
          <a:xfrm>
            <a:off x="5930900" y="5154545"/>
            <a:ext cx="1613485" cy="404812"/>
          </a:xfrm>
          <a:prstGeom prst="rect">
            <a:avLst/>
          </a:prstGeom>
          <a:noFill/>
          <a:ln w="9525">
            <a:noFill/>
            <a:miter lim="800000"/>
            <a:headEnd/>
            <a:tailEnd/>
          </a:ln>
        </p:spPr>
        <p:txBody>
          <a:bodyPr/>
          <a:lstStyle/>
          <a:p>
            <a:pPr algn="r"/>
            <a:r>
              <a:rPr lang="en-IN" sz="2400" dirty="0">
                <a:latin typeface="+mn-lt"/>
              </a:rPr>
              <a:t>652,633</a:t>
            </a:r>
          </a:p>
        </p:txBody>
      </p:sp>
      <p:sp>
        <p:nvSpPr>
          <p:cNvPr id="45" name="TextBox 44"/>
          <p:cNvSpPr txBox="1">
            <a:spLocks noChangeArrowheads="1"/>
          </p:cNvSpPr>
          <p:nvPr/>
        </p:nvSpPr>
        <p:spPr bwMode="auto">
          <a:xfrm>
            <a:off x="680031" y="4829056"/>
            <a:ext cx="5297761" cy="404813"/>
          </a:xfrm>
          <a:prstGeom prst="rect">
            <a:avLst/>
          </a:prstGeom>
          <a:noFill/>
          <a:ln w="9525">
            <a:noFill/>
            <a:miter lim="800000"/>
            <a:headEnd/>
            <a:tailEnd/>
          </a:ln>
        </p:spPr>
        <p:txBody>
          <a:bodyPr/>
          <a:lstStyle/>
          <a:p>
            <a:r>
              <a:rPr lang="en-US" sz="2400" b="1" dirty="0">
                <a:latin typeface="+mn-lt"/>
              </a:rPr>
              <a:t>Masterwear (Issuer)</a:t>
            </a:r>
            <a:endParaRPr lang="en-IN" sz="2400" b="1" dirty="0">
              <a:latin typeface="+mn-lt"/>
            </a:endParaRPr>
          </a:p>
        </p:txBody>
      </p:sp>
      <p:sp>
        <p:nvSpPr>
          <p:cNvPr id="53" name="TextBox 52"/>
          <p:cNvSpPr txBox="1">
            <a:spLocks noChangeArrowheads="1"/>
          </p:cNvSpPr>
          <p:nvPr/>
        </p:nvSpPr>
        <p:spPr bwMode="auto">
          <a:xfrm>
            <a:off x="690756" y="5931068"/>
            <a:ext cx="5297761" cy="404813"/>
          </a:xfrm>
          <a:prstGeom prst="rect">
            <a:avLst/>
          </a:prstGeom>
          <a:noFill/>
          <a:ln w="9525">
            <a:noFill/>
            <a:miter lim="800000"/>
            <a:headEnd/>
            <a:tailEnd/>
          </a:ln>
        </p:spPr>
        <p:txBody>
          <a:bodyPr/>
          <a:lstStyle/>
          <a:p>
            <a:pPr lvl="1"/>
            <a:r>
              <a:rPr lang="en-US" sz="2200" dirty="0">
                <a:latin typeface="+mn-lt"/>
              </a:rPr>
              <a:t>Bonds payable (face amount)</a:t>
            </a:r>
            <a:endParaRPr lang="en-IN" sz="2200" dirty="0">
              <a:latin typeface="+mn-lt"/>
            </a:endParaRPr>
          </a:p>
        </p:txBody>
      </p:sp>
      <p:sp>
        <p:nvSpPr>
          <p:cNvPr id="54" name="TextBox 53"/>
          <p:cNvSpPr txBox="1">
            <a:spLocks noChangeArrowheads="1"/>
          </p:cNvSpPr>
          <p:nvPr/>
        </p:nvSpPr>
        <p:spPr bwMode="auto">
          <a:xfrm>
            <a:off x="7010641" y="5952159"/>
            <a:ext cx="1902341" cy="404812"/>
          </a:xfrm>
          <a:prstGeom prst="rect">
            <a:avLst/>
          </a:prstGeom>
          <a:noFill/>
          <a:ln w="9525">
            <a:noFill/>
            <a:miter lim="800000"/>
            <a:headEnd/>
            <a:tailEnd/>
          </a:ln>
        </p:spPr>
        <p:txBody>
          <a:bodyPr/>
          <a:lstStyle/>
          <a:p>
            <a:pPr algn="r"/>
            <a:r>
              <a:rPr lang="en-IN" sz="2400" dirty="0">
                <a:latin typeface="+mn-lt"/>
              </a:rPr>
              <a:t>700,000</a:t>
            </a:r>
          </a:p>
        </p:txBody>
      </p:sp>
      <p:sp>
        <p:nvSpPr>
          <p:cNvPr id="2" name="Content Placeholder 1"/>
          <p:cNvSpPr>
            <a:spLocks noGrp="1"/>
          </p:cNvSpPr>
          <p:nvPr>
            <p:ph idx="1"/>
          </p:nvPr>
        </p:nvSpPr>
        <p:spPr>
          <a:xfrm>
            <a:off x="526728" y="1045180"/>
            <a:ext cx="8335932" cy="2995578"/>
          </a:xfrm>
        </p:spPr>
        <p:txBody>
          <a:bodyPr>
            <a:normAutofit/>
          </a:bodyPr>
          <a:lstStyle/>
          <a:p>
            <a:pPr>
              <a:buClr>
                <a:schemeClr val="tx1"/>
              </a:buClr>
            </a:pPr>
            <a:r>
              <a:rPr lang="en-US" sz="2600" b="1" dirty="0">
                <a:solidFill>
                  <a:srgbClr val="C00000"/>
                </a:solidFill>
              </a:rPr>
              <a:t>Recorded </a:t>
            </a:r>
            <a:r>
              <a:rPr lang="en-US" sz="2600" b="1" i="1" dirty="0">
                <a:solidFill>
                  <a:srgbClr val="C00000"/>
                </a:solidFill>
              </a:rPr>
              <a:t>by combining </a:t>
            </a:r>
            <a:r>
              <a:rPr lang="en-US" sz="2600" dirty="0"/>
              <a:t>with any discount or premium; </a:t>
            </a:r>
            <a:r>
              <a:rPr lang="en-US" sz="2600" dirty="0" smtClean="0"/>
              <a:t>combined </a:t>
            </a:r>
            <a:r>
              <a:rPr lang="en-US" sz="2600" dirty="0"/>
              <a:t>valuation account is reported as a </a:t>
            </a:r>
            <a:r>
              <a:rPr lang="en-US" sz="2600" b="1" i="1" dirty="0">
                <a:solidFill>
                  <a:srgbClr val="C00000"/>
                </a:solidFill>
              </a:rPr>
              <a:t>direct deduction</a:t>
            </a:r>
            <a:r>
              <a:rPr lang="en-US" sz="2600" dirty="0"/>
              <a:t> from the liability; </a:t>
            </a:r>
            <a:r>
              <a:rPr lang="en-US" sz="2600" b="1" dirty="0">
                <a:solidFill>
                  <a:srgbClr val="C00000"/>
                </a:solidFill>
              </a:rPr>
              <a:t>a</a:t>
            </a:r>
            <a:r>
              <a:rPr lang="en-US" sz="2600" b="1" dirty="0" smtClean="0">
                <a:solidFill>
                  <a:srgbClr val="C00000"/>
                </a:solidFill>
              </a:rPr>
              <a:t>mortized</a:t>
            </a:r>
            <a:r>
              <a:rPr lang="en-US" sz="2600" dirty="0" smtClean="0">
                <a:solidFill>
                  <a:srgbClr val="C00000"/>
                </a:solidFill>
              </a:rPr>
              <a:t> </a:t>
            </a:r>
            <a:r>
              <a:rPr lang="en-US" sz="2600" dirty="0"/>
              <a:t>over the life of the </a:t>
            </a:r>
            <a:r>
              <a:rPr lang="en-US" sz="2600" dirty="0" smtClean="0"/>
              <a:t>debt </a:t>
            </a:r>
            <a:endParaRPr lang="en-US" sz="2600" dirty="0">
              <a:solidFill>
                <a:srgbClr val="000099"/>
              </a:solidFill>
            </a:endParaRPr>
          </a:p>
        </p:txBody>
      </p:sp>
      <p:sp>
        <p:nvSpPr>
          <p:cNvPr id="20" name="Content Placeholder 4"/>
          <p:cNvSpPr txBox="1">
            <a:spLocks/>
          </p:cNvSpPr>
          <p:nvPr/>
        </p:nvSpPr>
        <p:spPr bwMode="auto">
          <a:xfrm>
            <a:off x="690755" y="2634278"/>
            <a:ext cx="8322859" cy="1589329"/>
          </a:xfrm>
          <a:prstGeom prst="rect">
            <a:avLst/>
          </a:prstGeom>
          <a:noFill/>
          <a:ln w="12700">
            <a:noFill/>
            <a:miter lim="800000"/>
            <a:headEnd/>
            <a:tailEnd/>
          </a:ln>
          <a:effectLst/>
        </p:spPr>
        <p:txBody>
          <a:bodyPr vert="horz" wrap="square" lIns="91440" tIns="45720" rIns="91440" bIns="45720" numCol="1" rtlCol="0" anchor="t" anchorCtr="0" compatLnSpc="1">
            <a:prstTxWarp prst="textNoShape">
              <a:avLst/>
            </a:prstTxWarp>
            <a:normAutofit/>
          </a:bodyPr>
          <a:lst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charset="0"/>
              <a:buNone/>
            </a:pPr>
            <a:r>
              <a:rPr lang="en-IN" sz="2000" dirty="0"/>
              <a:t>On January 1, 2018, Masterwear Industries issued $700,000 of 12% bonds, dated January 1. Interest of $42,000 is payable semiannually on June 30 and December 31. The bonds mature in three years. The market yield for bonds of similar risk and maturity is 10%. The entire bond issue was purchased by United Intergroup, Inc. The company incurred the issue cost of </a:t>
            </a:r>
            <a:r>
              <a:rPr lang="en-IN" sz="2000" b="1" dirty="0">
                <a:solidFill>
                  <a:srgbClr val="DE005A"/>
                </a:solidFill>
              </a:rPr>
              <a:t>$14,000</a:t>
            </a:r>
            <a:r>
              <a:rPr lang="en-IN" sz="2000" dirty="0"/>
              <a:t>.</a:t>
            </a:r>
            <a:endParaRPr lang="en-US" sz="2000" dirty="0"/>
          </a:p>
        </p:txBody>
      </p:sp>
      <p:sp>
        <p:nvSpPr>
          <p:cNvPr id="21" name="TextBox 20"/>
          <p:cNvSpPr txBox="1">
            <a:spLocks noChangeArrowheads="1"/>
          </p:cNvSpPr>
          <p:nvPr/>
        </p:nvSpPr>
        <p:spPr bwMode="auto">
          <a:xfrm>
            <a:off x="703456" y="5534994"/>
            <a:ext cx="5297761" cy="404813"/>
          </a:xfrm>
          <a:prstGeom prst="rect">
            <a:avLst/>
          </a:prstGeom>
          <a:noFill/>
          <a:ln w="9525">
            <a:noFill/>
            <a:miter lim="800000"/>
            <a:headEnd/>
            <a:tailEnd/>
          </a:ln>
        </p:spPr>
        <p:txBody>
          <a:bodyPr/>
          <a:lstStyle/>
          <a:p>
            <a:r>
              <a:rPr lang="en-US" sz="2200" b="1" dirty="0" smtClean="0">
                <a:solidFill>
                  <a:srgbClr val="C00000"/>
                </a:solidFill>
                <a:latin typeface="+mn-lt"/>
              </a:rPr>
              <a:t>Discount and </a:t>
            </a:r>
            <a:r>
              <a:rPr lang="en-US" sz="2200" b="1" dirty="0">
                <a:solidFill>
                  <a:srgbClr val="C00000"/>
                </a:solidFill>
                <a:latin typeface="+mn-lt"/>
              </a:rPr>
              <a:t>debt issue costs (difference</a:t>
            </a:r>
            <a:r>
              <a:rPr lang="en-US" sz="2200" b="1" dirty="0" smtClean="0">
                <a:solidFill>
                  <a:srgbClr val="C00000"/>
                </a:solidFill>
                <a:latin typeface="+mn-lt"/>
              </a:rPr>
              <a:t>)</a:t>
            </a:r>
            <a:endParaRPr lang="en-IN" sz="2200" b="1" dirty="0">
              <a:solidFill>
                <a:srgbClr val="C00000"/>
              </a:solidFill>
              <a:latin typeface="+mn-lt"/>
            </a:endParaRPr>
          </a:p>
        </p:txBody>
      </p:sp>
      <p:sp>
        <p:nvSpPr>
          <p:cNvPr id="23" name="TextBox 22"/>
          <p:cNvSpPr txBox="1">
            <a:spLocks noChangeArrowheads="1"/>
          </p:cNvSpPr>
          <p:nvPr/>
        </p:nvSpPr>
        <p:spPr bwMode="auto">
          <a:xfrm>
            <a:off x="5944503" y="5485838"/>
            <a:ext cx="1613485" cy="404812"/>
          </a:xfrm>
          <a:prstGeom prst="rect">
            <a:avLst/>
          </a:prstGeom>
          <a:noFill/>
          <a:ln w="9525">
            <a:noFill/>
            <a:miter lim="800000"/>
            <a:headEnd/>
            <a:tailEnd/>
          </a:ln>
        </p:spPr>
        <p:txBody>
          <a:bodyPr/>
          <a:lstStyle/>
          <a:p>
            <a:pPr algn="r"/>
            <a:r>
              <a:rPr lang="en-IN" sz="2400" dirty="0">
                <a:latin typeface="+mn-lt"/>
              </a:rPr>
              <a:t>47,367</a:t>
            </a:r>
          </a:p>
        </p:txBody>
      </p:sp>
    </p:spTree>
    <p:custDataLst>
      <p:tags r:id="rId1"/>
    </p:custDataLst>
    <p:extLst>
      <p:ext uri="{BB962C8B-B14F-4D97-AF65-F5344CB8AC3E}">
        <p14:creationId xmlns:p14="http://schemas.microsoft.com/office/powerpoint/2010/main" val="12353972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Long-Term Notes</a:t>
            </a:r>
            <a:endParaRPr lang="en-IN" dirty="0"/>
          </a:p>
        </p:txBody>
      </p:sp>
      <p:sp>
        <p:nvSpPr>
          <p:cNvPr id="3" name="Content Placeholder 2"/>
          <p:cNvSpPr>
            <a:spLocks noGrp="1"/>
          </p:cNvSpPr>
          <p:nvPr>
            <p:ph idx="1"/>
          </p:nvPr>
        </p:nvSpPr>
        <p:spPr>
          <a:xfrm>
            <a:off x="761999" y="1261890"/>
            <a:ext cx="8013600" cy="5057775"/>
          </a:xfrm>
        </p:spPr>
        <p:txBody>
          <a:bodyPr/>
          <a:lstStyle/>
          <a:p>
            <a:r>
              <a:rPr lang="en-US" dirty="0"/>
              <a:t>When a company borrows cash from a bank and signs a promissory note, the firm’s liability is reported as a </a:t>
            </a:r>
            <a:r>
              <a:rPr lang="en-US" b="1" i="1" dirty="0">
                <a:solidFill>
                  <a:srgbClr val="000066"/>
                </a:solidFill>
              </a:rPr>
              <a:t>note </a:t>
            </a:r>
            <a:r>
              <a:rPr lang="en-US" b="1" i="1" dirty="0" smtClean="0">
                <a:solidFill>
                  <a:srgbClr val="000066"/>
                </a:solidFill>
              </a:rPr>
              <a:t>payable</a:t>
            </a:r>
            <a:endParaRPr lang="en-IN" b="1" dirty="0">
              <a:solidFill>
                <a:srgbClr val="000066"/>
              </a:solidFill>
            </a:endParaRPr>
          </a:p>
        </p:txBody>
      </p:sp>
      <p:sp>
        <p:nvSpPr>
          <p:cNvPr id="4" name="Rectangle 3"/>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LO14-3</a:t>
            </a:r>
            <a:endParaRPr lang="en-US" sz="1500" dirty="0">
              <a:solidFill>
                <a:srgbClr val="0072A2"/>
              </a:solidFill>
              <a:latin typeface="+mj-lt"/>
              <a:ea typeface="Adobe Fan Heiti Std B" pitchFamily="34" charset="-128"/>
              <a:cs typeface="+mj-cs"/>
            </a:endParaRPr>
          </a:p>
        </p:txBody>
      </p:sp>
      <p:sp>
        <p:nvSpPr>
          <p:cNvPr id="5" name="TextBox 4"/>
          <p:cNvSpPr txBox="1">
            <a:spLocks noChangeArrowheads="1"/>
          </p:cNvSpPr>
          <p:nvPr/>
        </p:nvSpPr>
        <p:spPr bwMode="auto">
          <a:xfrm>
            <a:off x="761999" y="2740605"/>
            <a:ext cx="1676940" cy="523220"/>
          </a:xfrm>
          <a:prstGeom prst="rect">
            <a:avLst/>
          </a:prstGeom>
          <a:solidFill>
            <a:schemeClr val="bg1">
              <a:lumMod val="95000"/>
            </a:schemeClr>
          </a:solidFill>
          <a:ln w="12700">
            <a:solidFill>
              <a:schemeClr val="tx2">
                <a:lumMod val="75000"/>
              </a:schemeClr>
            </a:solidFill>
            <a:miter lim="800000"/>
            <a:headEnd/>
            <a:tailEnd/>
          </a:ln>
        </p:spPr>
        <p:txBody>
          <a:bodyPr wrap="square">
            <a:spAutoFit/>
          </a:bodyPr>
          <a:lstStyle/>
          <a:p>
            <a:pPr algn="ctr"/>
            <a:r>
              <a:rPr lang="en-US" sz="2800" b="1" dirty="0">
                <a:solidFill>
                  <a:srgbClr val="000099"/>
                </a:solidFill>
                <a:latin typeface="Calibri" pitchFamily="34" charset="0"/>
              </a:rPr>
              <a:t>Borrower</a:t>
            </a:r>
            <a:endParaRPr lang="en-IN" sz="2800" b="1" dirty="0">
              <a:solidFill>
                <a:srgbClr val="000099"/>
              </a:solidFill>
              <a:latin typeface="Calibri" pitchFamily="34" charset="0"/>
            </a:endParaRPr>
          </a:p>
        </p:txBody>
      </p:sp>
      <p:sp>
        <p:nvSpPr>
          <p:cNvPr id="6" name="TextBox 5"/>
          <p:cNvSpPr txBox="1">
            <a:spLocks noChangeArrowheads="1"/>
          </p:cNvSpPr>
          <p:nvPr/>
        </p:nvSpPr>
        <p:spPr bwMode="auto">
          <a:xfrm>
            <a:off x="7355941" y="2746367"/>
            <a:ext cx="1433367" cy="523220"/>
          </a:xfrm>
          <a:prstGeom prst="rect">
            <a:avLst/>
          </a:prstGeom>
          <a:solidFill>
            <a:schemeClr val="bg1">
              <a:lumMod val="95000"/>
            </a:schemeClr>
          </a:solidFill>
          <a:ln w="12700">
            <a:solidFill>
              <a:schemeClr val="tx2">
                <a:lumMod val="75000"/>
              </a:schemeClr>
            </a:solidFill>
            <a:miter lim="800000"/>
            <a:headEnd/>
            <a:tailEnd/>
          </a:ln>
        </p:spPr>
        <p:txBody>
          <a:bodyPr wrap="square">
            <a:spAutoFit/>
          </a:bodyPr>
          <a:lstStyle/>
          <a:p>
            <a:pPr algn="ctr"/>
            <a:r>
              <a:rPr lang="en-US" sz="2800" b="1" dirty="0">
                <a:solidFill>
                  <a:srgbClr val="000099"/>
                </a:solidFill>
                <a:latin typeface="Calibri" pitchFamily="34" charset="0"/>
              </a:rPr>
              <a:t>Lender</a:t>
            </a:r>
            <a:endParaRPr lang="en-IN" sz="2800" b="1" dirty="0">
              <a:solidFill>
                <a:srgbClr val="000099"/>
              </a:solidFill>
              <a:latin typeface="Calibri" pitchFamily="34" charset="0"/>
            </a:endParaRPr>
          </a:p>
        </p:txBody>
      </p:sp>
      <p:cxnSp>
        <p:nvCxnSpPr>
          <p:cNvPr id="7" name="Straight Arrow Connector 6"/>
          <p:cNvCxnSpPr/>
          <p:nvPr/>
        </p:nvCxnSpPr>
        <p:spPr>
          <a:xfrm flipH="1">
            <a:off x="2512042" y="3033285"/>
            <a:ext cx="1453975" cy="0"/>
          </a:xfrm>
          <a:prstGeom prst="straightConnector1">
            <a:avLst/>
          </a:prstGeom>
          <a:ln w="38100">
            <a:solidFill>
              <a:schemeClr val="accent1"/>
            </a:solidFill>
            <a:tailEnd type="arrow"/>
          </a:ln>
        </p:spPr>
        <p:style>
          <a:lnRef idx="1">
            <a:schemeClr val="accent3"/>
          </a:lnRef>
          <a:fillRef idx="0">
            <a:schemeClr val="accent3"/>
          </a:fillRef>
          <a:effectRef idx="0">
            <a:schemeClr val="accent3"/>
          </a:effectRef>
          <a:fontRef idx="minor">
            <a:schemeClr val="tx1"/>
          </a:fontRef>
        </p:style>
      </p:cxnSp>
      <p:cxnSp>
        <p:nvCxnSpPr>
          <p:cNvPr id="8" name="Straight Arrow Connector 7"/>
          <p:cNvCxnSpPr/>
          <p:nvPr/>
        </p:nvCxnSpPr>
        <p:spPr>
          <a:xfrm>
            <a:off x="5730148" y="3024265"/>
            <a:ext cx="1491845" cy="1"/>
          </a:xfrm>
          <a:prstGeom prst="straightConnector1">
            <a:avLst/>
          </a:prstGeom>
          <a:ln w="38100">
            <a:solidFill>
              <a:schemeClr val="accent1"/>
            </a:solidFill>
            <a:tailEnd type="arrow"/>
          </a:ln>
        </p:spPr>
        <p:style>
          <a:lnRef idx="1">
            <a:schemeClr val="accent3"/>
          </a:lnRef>
          <a:fillRef idx="0">
            <a:schemeClr val="accent3"/>
          </a:fillRef>
          <a:effectRef idx="0">
            <a:schemeClr val="accent3"/>
          </a:effectRef>
          <a:fontRef idx="minor">
            <a:schemeClr val="tx1"/>
          </a:fontRef>
        </p:style>
      </p:cxnSp>
      <p:sp>
        <p:nvSpPr>
          <p:cNvPr id="9" name="TextBox 8"/>
          <p:cNvSpPr txBox="1">
            <a:spLocks noChangeArrowheads="1"/>
          </p:cNvSpPr>
          <p:nvPr/>
        </p:nvSpPr>
        <p:spPr bwMode="auto">
          <a:xfrm>
            <a:off x="3612676" y="2740605"/>
            <a:ext cx="2496545" cy="954107"/>
          </a:xfrm>
          <a:prstGeom prst="rect">
            <a:avLst/>
          </a:prstGeom>
          <a:noFill/>
          <a:ln w="9525">
            <a:noFill/>
            <a:miter lim="800000"/>
            <a:headEnd/>
            <a:tailEnd/>
          </a:ln>
        </p:spPr>
        <p:txBody>
          <a:bodyPr wrap="square">
            <a:spAutoFit/>
          </a:bodyPr>
          <a:lstStyle/>
          <a:p>
            <a:pPr algn="ctr"/>
            <a:r>
              <a:rPr lang="en-IN" sz="2800" b="1" i="1" dirty="0">
                <a:latin typeface="Calibri" pitchFamily="34" charset="0"/>
              </a:rPr>
              <a:t>Long-term</a:t>
            </a:r>
          </a:p>
          <a:p>
            <a:pPr algn="ctr"/>
            <a:r>
              <a:rPr lang="en-IN" sz="2800" b="1" i="1" dirty="0">
                <a:latin typeface="Calibri" pitchFamily="34" charset="0"/>
              </a:rPr>
              <a:t>Notes</a:t>
            </a:r>
          </a:p>
        </p:txBody>
      </p:sp>
      <p:cxnSp>
        <p:nvCxnSpPr>
          <p:cNvPr id="10" name="Straight Arrow Connector 9"/>
          <p:cNvCxnSpPr/>
          <p:nvPr/>
        </p:nvCxnSpPr>
        <p:spPr>
          <a:xfrm rot="16200000" flipH="1">
            <a:off x="7615425" y="3761933"/>
            <a:ext cx="914400" cy="1"/>
          </a:xfrm>
          <a:prstGeom prst="straightConnector1">
            <a:avLst/>
          </a:prstGeom>
          <a:ln w="38100">
            <a:solidFill>
              <a:schemeClr val="accent1"/>
            </a:solidFill>
            <a:tailEnd type="arrow"/>
          </a:ln>
        </p:spPr>
        <p:style>
          <a:lnRef idx="1">
            <a:schemeClr val="accent3"/>
          </a:lnRef>
          <a:fillRef idx="0">
            <a:schemeClr val="accent3"/>
          </a:fillRef>
          <a:effectRef idx="0">
            <a:schemeClr val="accent3"/>
          </a:effectRef>
          <a:fontRef idx="minor">
            <a:schemeClr val="tx1"/>
          </a:fontRef>
        </p:style>
      </p:cxnSp>
      <p:sp>
        <p:nvSpPr>
          <p:cNvPr id="11" name="TextBox 10"/>
          <p:cNvSpPr txBox="1">
            <a:spLocks noChangeArrowheads="1"/>
          </p:cNvSpPr>
          <p:nvPr/>
        </p:nvSpPr>
        <p:spPr bwMode="auto">
          <a:xfrm>
            <a:off x="678152" y="4262003"/>
            <a:ext cx="1844634" cy="954107"/>
          </a:xfrm>
          <a:prstGeom prst="rect">
            <a:avLst/>
          </a:prstGeom>
          <a:solidFill>
            <a:schemeClr val="bg1">
              <a:lumMod val="95000"/>
            </a:schemeClr>
          </a:solidFill>
          <a:ln w="12700">
            <a:solidFill>
              <a:schemeClr val="tx2">
                <a:lumMod val="75000"/>
              </a:schemeClr>
            </a:solidFill>
            <a:miter lim="800000"/>
            <a:headEnd/>
            <a:tailEnd/>
          </a:ln>
        </p:spPr>
        <p:txBody>
          <a:bodyPr wrap="square">
            <a:spAutoFit/>
          </a:bodyPr>
          <a:lstStyle/>
          <a:p>
            <a:pPr algn="ctr"/>
            <a:r>
              <a:rPr lang="en-US" sz="2800" b="1" dirty="0">
                <a:solidFill>
                  <a:srgbClr val="000099"/>
                </a:solidFill>
                <a:latin typeface="Calibri" pitchFamily="34" charset="0"/>
              </a:rPr>
              <a:t>Notes payable</a:t>
            </a:r>
            <a:endParaRPr lang="en-IN" sz="2800" b="1" dirty="0">
              <a:solidFill>
                <a:srgbClr val="000099"/>
              </a:solidFill>
              <a:latin typeface="Calibri" pitchFamily="34" charset="0"/>
            </a:endParaRPr>
          </a:p>
        </p:txBody>
      </p:sp>
      <p:sp>
        <p:nvSpPr>
          <p:cNvPr id="12" name="TextBox 11"/>
          <p:cNvSpPr txBox="1">
            <a:spLocks noChangeArrowheads="1"/>
          </p:cNvSpPr>
          <p:nvPr/>
        </p:nvSpPr>
        <p:spPr bwMode="auto">
          <a:xfrm>
            <a:off x="7150309" y="4253522"/>
            <a:ext cx="1844634" cy="954107"/>
          </a:xfrm>
          <a:prstGeom prst="rect">
            <a:avLst/>
          </a:prstGeom>
          <a:solidFill>
            <a:schemeClr val="bg1">
              <a:lumMod val="95000"/>
            </a:schemeClr>
          </a:solidFill>
          <a:ln w="12700">
            <a:solidFill>
              <a:schemeClr val="tx2">
                <a:lumMod val="75000"/>
              </a:schemeClr>
            </a:solidFill>
            <a:miter lim="800000"/>
            <a:headEnd/>
            <a:tailEnd/>
          </a:ln>
        </p:spPr>
        <p:txBody>
          <a:bodyPr wrap="square">
            <a:spAutoFit/>
          </a:bodyPr>
          <a:lstStyle/>
          <a:p>
            <a:pPr algn="ctr"/>
            <a:r>
              <a:rPr lang="en-US" sz="2800" b="1" dirty="0">
                <a:solidFill>
                  <a:srgbClr val="000099"/>
                </a:solidFill>
                <a:latin typeface="Calibri" pitchFamily="34" charset="0"/>
              </a:rPr>
              <a:t>Notes receivable</a:t>
            </a:r>
            <a:endParaRPr lang="en-IN" sz="2800" b="1" dirty="0">
              <a:solidFill>
                <a:srgbClr val="000099"/>
              </a:solidFill>
              <a:latin typeface="Calibri" pitchFamily="34" charset="0"/>
            </a:endParaRPr>
          </a:p>
        </p:txBody>
      </p:sp>
      <p:cxnSp>
        <p:nvCxnSpPr>
          <p:cNvPr id="13" name="Straight Arrow Connector 12"/>
          <p:cNvCxnSpPr/>
          <p:nvPr/>
        </p:nvCxnSpPr>
        <p:spPr>
          <a:xfrm rot="16200000" flipH="1">
            <a:off x="1008609" y="3786141"/>
            <a:ext cx="914400" cy="1"/>
          </a:xfrm>
          <a:prstGeom prst="straightConnector1">
            <a:avLst/>
          </a:prstGeom>
          <a:ln w="38100">
            <a:solidFill>
              <a:schemeClr val="accent1"/>
            </a:solidFill>
            <a:tailEnd type="arrow"/>
          </a:ln>
        </p:spPr>
        <p:style>
          <a:lnRef idx="1">
            <a:schemeClr val="accent3"/>
          </a:lnRef>
          <a:fillRef idx="0">
            <a:schemeClr val="accent3"/>
          </a:fillRef>
          <a:effectRef idx="0">
            <a:schemeClr val="accent3"/>
          </a:effectRef>
          <a:fontRef idx="minor">
            <a:schemeClr val="tx1"/>
          </a:fontRef>
        </p:style>
      </p:cxnSp>
    </p:spTree>
    <p:custDataLst>
      <p:tags r:id="rId1"/>
    </p:custDataLst>
    <p:extLst>
      <p:ext uri="{BB962C8B-B14F-4D97-AF65-F5344CB8AC3E}">
        <p14:creationId xmlns:p14="http://schemas.microsoft.com/office/powerpoint/2010/main" val="710965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circle(in)">
                                      <p:cBhvr>
                                        <p:cTn id="15" dur="2000"/>
                                        <p:tgtEl>
                                          <p:spTgt spid="10"/>
                                        </p:tgtEl>
                                      </p:cBhvr>
                                    </p:animEffect>
                                  </p:childTnLst>
                                </p:cTn>
                              </p:par>
                              <p:par>
                                <p:cTn id="16" presetID="6" presetClass="entr" presetSubtype="16"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normAutofit/>
          </a:bodyPr>
          <a:lstStyle/>
          <a:p>
            <a:r>
              <a:rPr lang="en-IN" sz="3400" dirty="0"/>
              <a:t>Amortization Schedule—Note</a:t>
            </a:r>
            <a:endParaRPr lang="en-IN" sz="3400" dirty="0">
              <a:solidFill>
                <a:srgbClr val="C00000"/>
              </a:solidFill>
            </a:endParaRPr>
          </a:p>
        </p:txBody>
      </p:sp>
      <p:sp>
        <p:nvSpPr>
          <p:cNvPr id="8" name="Rectangle 7"/>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LO14-3</a:t>
            </a:r>
            <a:endParaRPr lang="en-US" sz="1500" dirty="0">
              <a:solidFill>
                <a:srgbClr val="0072A2"/>
              </a:solidFill>
              <a:latin typeface="+mj-lt"/>
              <a:ea typeface="Adobe Fan Heiti Std B" pitchFamily="34" charset="-128"/>
              <a:cs typeface="+mj-cs"/>
            </a:endParaRPr>
          </a:p>
        </p:txBody>
      </p:sp>
      <p:sp>
        <p:nvSpPr>
          <p:cNvPr id="25" name="TextBox 24"/>
          <p:cNvSpPr txBox="1"/>
          <p:nvPr/>
        </p:nvSpPr>
        <p:spPr>
          <a:xfrm>
            <a:off x="271305" y="2666948"/>
            <a:ext cx="1463550" cy="400110"/>
          </a:xfrm>
          <a:prstGeom prst="rect">
            <a:avLst/>
          </a:prstGeom>
          <a:noFill/>
        </p:spPr>
        <p:txBody>
          <a:bodyPr wrap="square" rtlCol="0">
            <a:spAutoFit/>
          </a:bodyPr>
          <a:lstStyle/>
          <a:p>
            <a:pPr algn="r" fontAlgn="base">
              <a:spcBef>
                <a:spcPct val="0"/>
              </a:spcBef>
              <a:spcAft>
                <a:spcPct val="0"/>
              </a:spcAft>
            </a:pPr>
            <a:r>
              <a:rPr lang="en-US" sz="2000" dirty="0">
                <a:solidFill>
                  <a:prstClr val="black"/>
                </a:solidFill>
                <a:latin typeface="+mn-lt"/>
                <a:cs typeface="Arial" panose="020B0604020202020204" pitchFamily="34" charset="0"/>
              </a:rPr>
              <a:t>1/1/18</a:t>
            </a:r>
          </a:p>
        </p:txBody>
      </p:sp>
      <p:sp>
        <p:nvSpPr>
          <p:cNvPr id="27" name="TextBox 26"/>
          <p:cNvSpPr txBox="1"/>
          <p:nvPr/>
        </p:nvSpPr>
        <p:spPr>
          <a:xfrm>
            <a:off x="280836" y="3001527"/>
            <a:ext cx="1463550"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6/30/18</a:t>
            </a:r>
          </a:p>
        </p:txBody>
      </p:sp>
      <p:sp>
        <p:nvSpPr>
          <p:cNvPr id="28" name="TextBox 27"/>
          <p:cNvSpPr txBox="1"/>
          <p:nvPr/>
        </p:nvSpPr>
        <p:spPr>
          <a:xfrm>
            <a:off x="165543" y="3336106"/>
            <a:ext cx="1578843" cy="400110"/>
          </a:xfrm>
          <a:prstGeom prst="rect">
            <a:avLst/>
          </a:prstGeom>
          <a:noFill/>
        </p:spPr>
        <p:txBody>
          <a:bodyPr wrap="square" rtlCol="0">
            <a:spAutoFit/>
          </a:bodyPr>
          <a:lstStyle/>
          <a:p>
            <a:pPr algn="r" fontAlgn="base">
              <a:spcBef>
                <a:spcPct val="0"/>
              </a:spcBef>
              <a:spcAft>
                <a:spcPct val="0"/>
              </a:spcAft>
            </a:pPr>
            <a:r>
              <a:rPr lang="en-US" sz="2000" dirty="0">
                <a:solidFill>
                  <a:prstClr val="black"/>
                </a:solidFill>
                <a:latin typeface="+mn-lt"/>
                <a:cs typeface="Arial" panose="020B0604020202020204" pitchFamily="34" charset="0"/>
              </a:rPr>
              <a:t>12/31/18</a:t>
            </a:r>
          </a:p>
        </p:txBody>
      </p:sp>
      <p:sp>
        <p:nvSpPr>
          <p:cNvPr id="29" name="TextBox 28"/>
          <p:cNvSpPr txBox="1"/>
          <p:nvPr/>
        </p:nvSpPr>
        <p:spPr>
          <a:xfrm>
            <a:off x="165543" y="3680310"/>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6/30/19</a:t>
            </a:r>
          </a:p>
        </p:txBody>
      </p:sp>
      <p:sp>
        <p:nvSpPr>
          <p:cNvPr id="31" name="TextBox 30"/>
          <p:cNvSpPr txBox="1"/>
          <p:nvPr/>
        </p:nvSpPr>
        <p:spPr>
          <a:xfrm>
            <a:off x="165543" y="4034139"/>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12/31/19</a:t>
            </a:r>
          </a:p>
        </p:txBody>
      </p:sp>
      <p:sp>
        <p:nvSpPr>
          <p:cNvPr id="32" name="TextBox 31"/>
          <p:cNvSpPr txBox="1"/>
          <p:nvPr/>
        </p:nvSpPr>
        <p:spPr>
          <a:xfrm>
            <a:off x="165543" y="4359093"/>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6/30/20</a:t>
            </a:r>
          </a:p>
        </p:txBody>
      </p:sp>
      <p:sp>
        <p:nvSpPr>
          <p:cNvPr id="33" name="TextBox 32"/>
          <p:cNvSpPr txBox="1"/>
          <p:nvPr/>
        </p:nvSpPr>
        <p:spPr>
          <a:xfrm>
            <a:off x="165543" y="4674420"/>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12/31/20</a:t>
            </a:r>
          </a:p>
        </p:txBody>
      </p:sp>
      <p:sp>
        <p:nvSpPr>
          <p:cNvPr id="34" name="TextBox 33"/>
          <p:cNvSpPr txBox="1"/>
          <p:nvPr/>
        </p:nvSpPr>
        <p:spPr>
          <a:xfrm>
            <a:off x="1693856" y="2992317"/>
            <a:ext cx="1463550"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$ 42,000</a:t>
            </a:r>
          </a:p>
        </p:txBody>
      </p:sp>
      <p:sp>
        <p:nvSpPr>
          <p:cNvPr id="35" name="TextBox 34"/>
          <p:cNvSpPr txBox="1"/>
          <p:nvPr/>
        </p:nvSpPr>
        <p:spPr>
          <a:xfrm>
            <a:off x="1578563" y="3326896"/>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42,000</a:t>
            </a:r>
          </a:p>
        </p:txBody>
      </p:sp>
      <p:sp>
        <p:nvSpPr>
          <p:cNvPr id="41" name="TextBox 40"/>
          <p:cNvSpPr txBox="1"/>
          <p:nvPr/>
        </p:nvSpPr>
        <p:spPr>
          <a:xfrm>
            <a:off x="1578563" y="3671100"/>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42,000</a:t>
            </a:r>
          </a:p>
        </p:txBody>
      </p:sp>
      <p:sp>
        <p:nvSpPr>
          <p:cNvPr id="42" name="TextBox 41"/>
          <p:cNvSpPr txBox="1"/>
          <p:nvPr/>
        </p:nvSpPr>
        <p:spPr>
          <a:xfrm>
            <a:off x="1578563" y="4024929"/>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42,000</a:t>
            </a:r>
          </a:p>
        </p:txBody>
      </p:sp>
      <p:sp>
        <p:nvSpPr>
          <p:cNvPr id="43" name="TextBox 42"/>
          <p:cNvSpPr txBox="1"/>
          <p:nvPr/>
        </p:nvSpPr>
        <p:spPr>
          <a:xfrm>
            <a:off x="1578563" y="4349883"/>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42,000</a:t>
            </a:r>
          </a:p>
        </p:txBody>
      </p:sp>
      <p:sp>
        <p:nvSpPr>
          <p:cNvPr id="58" name="TextBox 57"/>
          <p:cNvSpPr txBox="1"/>
          <p:nvPr/>
        </p:nvSpPr>
        <p:spPr>
          <a:xfrm>
            <a:off x="1578563" y="4665210"/>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42,000</a:t>
            </a:r>
          </a:p>
        </p:txBody>
      </p:sp>
      <p:sp>
        <p:nvSpPr>
          <p:cNvPr id="59" name="TextBox 58"/>
          <p:cNvSpPr txBox="1"/>
          <p:nvPr/>
        </p:nvSpPr>
        <p:spPr>
          <a:xfrm>
            <a:off x="3090637" y="3005142"/>
            <a:ext cx="2809481"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.07 (666,633) = $  46,664</a:t>
            </a:r>
            <a:endParaRPr lang="en-US" sz="2000" dirty="0">
              <a:solidFill>
                <a:srgbClr val="CC0099"/>
              </a:solidFill>
              <a:latin typeface="+mn-lt"/>
              <a:cs typeface="Arial" panose="020B0604020202020204" pitchFamily="34" charset="0"/>
            </a:endParaRPr>
          </a:p>
        </p:txBody>
      </p:sp>
      <p:sp>
        <p:nvSpPr>
          <p:cNvPr id="60" name="TextBox 59"/>
          <p:cNvSpPr txBox="1"/>
          <p:nvPr/>
        </p:nvSpPr>
        <p:spPr>
          <a:xfrm>
            <a:off x="3123295" y="3339721"/>
            <a:ext cx="2779810"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.07 (671,297) =     46,991</a:t>
            </a:r>
          </a:p>
        </p:txBody>
      </p:sp>
      <p:sp>
        <p:nvSpPr>
          <p:cNvPr id="61" name="TextBox 60"/>
          <p:cNvSpPr txBox="1"/>
          <p:nvPr/>
        </p:nvSpPr>
        <p:spPr>
          <a:xfrm>
            <a:off x="3090637" y="3683925"/>
            <a:ext cx="2797016"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.07 (676,288) =     47,340</a:t>
            </a:r>
          </a:p>
        </p:txBody>
      </p:sp>
      <p:sp>
        <p:nvSpPr>
          <p:cNvPr id="62" name="TextBox 61"/>
          <p:cNvSpPr txBox="1"/>
          <p:nvPr/>
        </p:nvSpPr>
        <p:spPr>
          <a:xfrm>
            <a:off x="3134180" y="4037754"/>
            <a:ext cx="2766915"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.07 (681,628) =     47,714</a:t>
            </a:r>
          </a:p>
        </p:txBody>
      </p:sp>
      <p:sp>
        <p:nvSpPr>
          <p:cNvPr id="63" name="TextBox 62"/>
          <p:cNvSpPr txBox="1"/>
          <p:nvPr/>
        </p:nvSpPr>
        <p:spPr>
          <a:xfrm>
            <a:off x="3134181" y="4362708"/>
            <a:ext cx="275945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.07 (687,342) =     48,114</a:t>
            </a:r>
          </a:p>
        </p:txBody>
      </p:sp>
      <p:sp>
        <p:nvSpPr>
          <p:cNvPr id="64" name="TextBox 63"/>
          <p:cNvSpPr txBox="1"/>
          <p:nvPr/>
        </p:nvSpPr>
        <p:spPr>
          <a:xfrm>
            <a:off x="5698611" y="2990641"/>
            <a:ext cx="1463550" cy="400110"/>
          </a:xfrm>
          <a:prstGeom prst="rect">
            <a:avLst/>
          </a:prstGeom>
          <a:noFill/>
        </p:spPr>
        <p:txBody>
          <a:bodyPr wrap="square" rtlCol="0">
            <a:spAutoFit/>
          </a:bodyPr>
          <a:lstStyle/>
          <a:p>
            <a:pPr algn="r"/>
            <a:r>
              <a:rPr lang="en-US" sz="2000" dirty="0">
                <a:latin typeface="+mn-lt"/>
                <a:cs typeface="Arial" panose="020B0604020202020204" pitchFamily="34" charset="0"/>
              </a:rPr>
              <a:t>$  4,664</a:t>
            </a:r>
          </a:p>
        </p:txBody>
      </p:sp>
      <p:sp>
        <p:nvSpPr>
          <p:cNvPr id="65" name="TextBox 64"/>
          <p:cNvSpPr txBox="1"/>
          <p:nvPr/>
        </p:nvSpPr>
        <p:spPr>
          <a:xfrm>
            <a:off x="5583318" y="3325220"/>
            <a:ext cx="1578843" cy="400110"/>
          </a:xfrm>
          <a:prstGeom prst="rect">
            <a:avLst/>
          </a:prstGeom>
          <a:noFill/>
        </p:spPr>
        <p:txBody>
          <a:bodyPr wrap="square" rtlCol="0">
            <a:spAutoFit/>
          </a:bodyPr>
          <a:lstStyle/>
          <a:p>
            <a:pPr algn="r"/>
            <a:r>
              <a:rPr lang="en-US" sz="2000" dirty="0">
                <a:latin typeface="+mn-lt"/>
                <a:cs typeface="Arial" panose="020B0604020202020204" pitchFamily="34" charset="0"/>
              </a:rPr>
              <a:t>4,991</a:t>
            </a:r>
          </a:p>
        </p:txBody>
      </p:sp>
      <p:sp>
        <p:nvSpPr>
          <p:cNvPr id="66" name="TextBox 65"/>
          <p:cNvSpPr txBox="1"/>
          <p:nvPr/>
        </p:nvSpPr>
        <p:spPr>
          <a:xfrm>
            <a:off x="5583318" y="3669424"/>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5,340</a:t>
            </a:r>
          </a:p>
        </p:txBody>
      </p:sp>
      <p:sp>
        <p:nvSpPr>
          <p:cNvPr id="67" name="TextBox 66"/>
          <p:cNvSpPr txBox="1"/>
          <p:nvPr/>
        </p:nvSpPr>
        <p:spPr>
          <a:xfrm>
            <a:off x="5583318" y="4023253"/>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5,714</a:t>
            </a:r>
          </a:p>
        </p:txBody>
      </p:sp>
      <p:sp>
        <p:nvSpPr>
          <p:cNvPr id="68" name="TextBox 67"/>
          <p:cNvSpPr txBox="1"/>
          <p:nvPr/>
        </p:nvSpPr>
        <p:spPr>
          <a:xfrm>
            <a:off x="5583318" y="4348207"/>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6,114</a:t>
            </a:r>
          </a:p>
        </p:txBody>
      </p:sp>
      <p:sp>
        <p:nvSpPr>
          <p:cNvPr id="69" name="TextBox 68"/>
          <p:cNvSpPr txBox="1"/>
          <p:nvPr/>
        </p:nvSpPr>
        <p:spPr>
          <a:xfrm>
            <a:off x="5583318" y="4663534"/>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6,544</a:t>
            </a:r>
          </a:p>
        </p:txBody>
      </p:sp>
      <p:sp>
        <p:nvSpPr>
          <p:cNvPr id="70" name="TextBox 69"/>
          <p:cNvSpPr txBox="1"/>
          <p:nvPr/>
        </p:nvSpPr>
        <p:spPr>
          <a:xfrm>
            <a:off x="7071954" y="2668624"/>
            <a:ext cx="1463550"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$666,633</a:t>
            </a:r>
          </a:p>
        </p:txBody>
      </p:sp>
      <p:sp>
        <p:nvSpPr>
          <p:cNvPr id="71" name="TextBox 70"/>
          <p:cNvSpPr txBox="1"/>
          <p:nvPr/>
        </p:nvSpPr>
        <p:spPr>
          <a:xfrm>
            <a:off x="7081485" y="3003203"/>
            <a:ext cx="1463550"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671,297</a:t>
            </a:r>
          </a:p>
        </p:txBody>
      </p:sp>
      <p:sp>
        <p:nvSpPr>
          <p:cNvPr id="72" name="TextBox 71"/>
          <p:cNvSpPr txBox="1"/>
          <p:nvPr/>
        </p:nvSpPr>
        <p:spPr>
          <a:xfrm>
            <a:off x="6966192" y="3298980"/>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676,288</a:t>
            </a:r>
          </a:p>
        </p:txBody>
      </p:sp>
      <p:sp>
        <p:nvSpPr>
          <p:cNvPr id="73" name="TextBox 72"/>
          <p:cNvSpPr txBox="1"/>
          <p:nvPr/>
        </p:nvSpPr>
        <p:spPr>
          <a:xfrm>
            <a:off x="6966192" y="3681986"/>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681,628</a:t>
            </a:r>
          </a:p>
        </p:txBody>
      </p:sp>
      <p:sp>
        <p:nvSpPr>
          <p:cNvPr id="74" name="TextBox 73"/>
          <p:cNvSpPr txBox="1"/>
          <p:nvPr/>
        </p:nvSpPr>
        <p:spPr>
          <a:xfrm>
            <a:off x="6966192" y="4035815"/>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687,342</a:t>
            </a:r>
          </a:p>
        </p:txBody>
      </p:sp>
      <p:sp>
        <p:nvSpPr>
          <p:cNvPr id="75" name="TextBox 74"/>
          <p:cNvSpPr txBox="1"/>
          <p:nvPr/>
        </p:nvSpPr>
        <p:spPr>
          <a:xfrm>
            <a:off x="6966192" y="4360769"/>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693,456</a:t>
            </a:r>
          </a:p>
        </p:txBody>
      </p:sp>
      <p:sp>
        <p:nvSpPr>
          <p:cNvPr id="76" name="TextBox 75"/>
          <p:cNvSpPr txBox="1"/>
          <p:nvPr/>
        </p:nvSpPr>
        <p:spPr>
          <a:xfrm>
            <a:off x="6966192" y="4676096"/>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700,000</a:t>
            </a:r>
          </a:p>
        </p:txBody>
      </p:sp>
      <p:cxnSp>
        <p:nvCxnSpPr>
          <p:cNvPr id="77" name="Straight Connector 76"/>
          <p:cNvCxnSpPr/>
          <p:nvPr/>
        </p:nvCxnSpPr>
        <p:spPr>
          <a:xfrm>
            <a:off x="671202" y="2141261"/>
            <a:ext cx="8071984"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1880421" y="1485940"/>
            <a:ext cx="1463550" cy="707886"/>
          </a:xfrm>
          <a:prstGeom prst="rect">
            <a:avLst/>
          </a:prstGeom>
          <a:noFill/>
        </p:spPr>
        <p:txBody>
          <a:bodyPr wrap="square" rtlCol="0">
            <a:spAutoFit/>
          </a:bodyPr>
          <a:lstStyle/>
          <a:p>
            <a:pPr algn="ctr"/>
            <a:r>
              <a:rPr lang="en-US" sz="2000" b="1" dirty="0">
                <a:solidFill>
                  <a:prstClr val="black"/>
                </a:solidFill>
                <a:latin typeface="+mn-lt"/>
                <a:cs typeface="Arial" panose="020B0604020202020204" pitchFamily="34" charset="0"/>
              </a:rPr>
              <a:t>Cash Interest</a:t>
            </a:r>
          </a:p>
        </p:txBody>
      </p:sp>
      <p:sp>
        <p:nvSpPr>
          <p:cNvPr id="79" name="TextBox 78"/>
          <p:cNvSpPr txBox="1"/>
          <p:nvPr/>
        </p:nvSpPr>
        <p:spPr>
          <a:xfrm>
            <a:off x="3660839" y="1478601"/>
            <a:ext cx="1947986" cy="707886"/>
          </a:xfrm>
          <a:prstGeom prst="rect">
            <a:avLst/>
          </a:prstGeom>
          <a:noFill/>
        </p:spPr>
        <p:txBody>
          <a:bodyPr wrap="square" rtlCol="0">
            <a:spAutoFit/>
          </a:bodyPr>
          <a:lstStyle/>
          <a:p>
            <a:pPr algn="ctr" fontAlgn="base">
              <a:spcBef>
                <a:spcPct val="0"/>
              </a:spcBef>
              <a:spcAft>
                <a:spcPct val="0"/>
              </a:spcAft>
            </a:pPr>
            <a:r>
              <a:rPr lang="en-US" sz="2000" b="1" dirty="0">
                <a:solidFill>
                  <a:prstClr val="black"/>
                </a:solidFill>
                <a:latin typeface="+mn-lt"/>
                <a:cs typeface="Arial" panose="020B0604020202020204" pitchFamily="34" charset="0"/>
              </a:rPr>
              <a:t>Effective Interest</a:t>
            </a:r>
          </a:p>
        </p:txBody>
      </p:sp>
      <p:sp>
        <p:nvSpPr>
          <p:cNvPr id="80" name="TextBox 79"/>
          <p:cNvSpPr txBox="1"/>
          <p:nvPr/>
        </p:nvSpPr>
        <p:spPr>
          <a:xfrm>
            <a:off x="5561718" y="1478601"/>
            <a:ext cx="1947986" cy="707886"/>
          </a:xfrm>
          <a:prstGeom prst="rect">
            <a:avLst/>
          </a:prstGeom>
          <a:noFill/>
        </p:spPr>
        <p:txBody>
          <a:bodyPr wrap="square" rtlCol="0">
            <a:spAutoFit/>
          </a:bodyPr>
          <a:lstStyle/>
          <a:p>
            <a:pPr algn="ctr" fontAlgn="base">
              <a:spcBef>
                <a:spcPct val="0"/>
              </a:spcBef>
              <a:spcAft>
                <a:spcPct val="0"/>
              </a:spcAft>
            </a:pPr>
            <a:r>
              <a:rPr lang="en-US" sz="2000" b="1" dirty="0">
                <a:solidFill>
                  <a:prstClr val="black"/>
                </a:solidFill>
                <a:latin typeface="+mn-lt"/>
                <a:cs typeface="Arial" panose="020B0604020202020204" pitchFamily="34" charset="0"/>
              </a:rPr>
              <a:t>Increase in Balance</a:t>
            </a:r>
          </a:p>
        </p:txBody>
      </p:sp>
      <p:sp>
        <p:nvSpPr>
          <p:cNvPr id="81" name="TextBox 80"/>
          <p:cNvSpPr txBox="1"/>
          <p:nvPr/>
        </p:nvSpPr>
        <p:spPr>
          <a:xfrm>
            <a:off x="7041357" y="1482566"/>
            <a:ext cx="1947986" cy="707886"/>
          </a:xfrm>
          <a:prstGeom prst="rect">
            <a:avLst/>
          </a:prstGeom>
          <a:noFill/>
        </p:spPr>
        <p:txBody>
          <a:bodyPr wrap="square" rtlCol="0">
            <a:spAutoFit/>
          </a:bodyPr>
          <a:lstStyle/>
          <a:p>
            <a:pPr algn="ctr" fontAlgn="base">
              <a:spcBef>
                <a:spcPct val="0"/>
              </a:spcBef>
              <a:spcAft>
                <a:spcPct val="0"/>
              </a:spcAft>
            </a:pPr>
            <a:r>
              <a:rPr lang="en-US" sz="2000" b="1" dirty="0">
                <a:solidFill>
                  <a:prstClr val="black"/>
                </a:solidFill>
                <a:latin typeface="+mn-lt"/>
                <a:cs typeface="Arial" panose="020B0604020202020204" pitchFamily="34" charset="0"/>
              </a:rPr>
              <a:t>Outstanding Balance</a:t>
            </a:r>
          </a:p>
        </p:txBody>
      </p:sp>
      <p:cxnSp>
        <p:nvCxnSpPr>
          <p:cNvPr id="82" name="Straight Connector 81"/>
          <p:cNvCxnSpPr/>
          <p:nvPr/>
        </p:nvCxnSpPr>
        <p:spPr>
          <a:xfrm>
            <a:off x="2173578" y="5036983"/>
            <a:ext cx="1090772"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83" name="TextBox 82"/>
          <p:cNvSpPr txBox="1"/>
          <p:nvPr/>
        </p:nvSpPr>
        <p:spPr>
          <a:xfrm>
            <a:off x="1971469" y="5016962"/>
            <a:ext cx="1179904"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$252,000</a:t>
            </a:r>
          </a:p>
        </p:txBody>
      </p:sp>
      <p:cxnSp>
        <p:nvCxnSpPr>
          <p:cNvPr id="84" name="Straight Connector 83"/>
          <p:cNvCxnSpPr/>
          <p:nvPr/>
        </p:nvCxnSpPr>
        <p:spPr>
          <a:xfrm>
            <a:off x="4944602" y="5056233"/>
            <a:ext cx="901465"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4311745" y="5016962"/>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$285,367</a:t>
            </a:r>
          </a:p>
        </p:txBody>
      </p:sp>
      <p:cxnSp>
        <p:nvCxnSpPr>
          <p:cNvPr id="86" name="Straight Connector 85"/>
          <p:cNvCxnSpPr/>
          <p:nvPr/>
        </p:nvCxnSpPr>
        <p:spPr>
          <a:xfrm>
            <a:off x="6359242" y="5047869"/>
            <a:ext cx="819514" cy="0"/>
          </a:xfrm>
          <a:prstGeom prst="line">
            <a:avLst/>
          </a:prstGeom>
          <a:ln w="1270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87" name="TextBox 86"/>
          <p:cNvSpPr txBox="1"/>
          <p:nvPr/>
        </p:nvSpPr>
        <p:spPr>
          <a:xfrm>
            <a:off x="5583318" y="5027848"/>
            <a:ext cx="157884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$33,367</a:t>
            </a:r>
          </a:p>
        </p:txBody>
      </p:sp>
      <p:sp>
        <p:nvSpPr>
          <p:cNvPr id="88" name="TextBox 87"/>
          <p:cNvSpPr txBox="1"/>
          <p:nvPr/>
        </p:nvSpPr>
        <p:spPr>
          <a:xfrm>
            <a:off x="3705156" y="2108443"/>
            <a:ext cx="2142785" cy="707886"/>
          </a:xfrm>
          <a:prstGeom prst="rect">
            <a:avLst/>
          </a:prstGeom>
          <a:noFill/>
        </p:spPr>
        <p:txBody>
          <a:bodyPr wrap="square" rtlCol="0">
            <a:spAutoFit/>
          </a:bodyPr>
          <a:lstStyle/>
          <a:p>
            <a:pPr algn="ctr" fontAlgn="base">
              <a:spcBef>
                <a:spcPct val="0"/>
              </a:spcBef>
              <a:spcAft>
                <a:spcPct val="0"/>
              </a:spcAft>
            </a:pPr>
            <a:r>
              <a:rPr lang="en-US" sz="2000" dirty="0">
                <a:solidFill>
                  <a:prstClr val="black"/>
                </a:solidFill>
                <a:latin typeface="+mn-lt"/>
                <a:cs typeface="Arial" panose="020B0604020202020204" pitchFamily="34" charset="0"/>
              </a:rPr>
              <a:t>(7% × Outstanding</a:t>
            </a:r>
          </a:p>
          <a:p>
            <a:pPr algn="ctr" fontAlgn="base">
              <a:spcBef>
                <a:spcPct val="0"/>
              </a:spcBef>
              <a:spcAft>
                <a:spcPct val="0"/>
              </a:spcAft>
            </a:pPr>
            <a:r>
              <a:rPr lang="en-US" sz="2000" dirty="0">
                <a:solidFill>
                  <a:prstClr val="black"/>
                </a:solidFill>
                <a:latin typeface="+mn-lt"/>
                <a:cs typeface="Arial" panose="020B0604020202020204" pitchFamily="34" charset="0"/>
              </a:rPr>
              <a:t>b</a:t>
            </a:r>
            <a:r>
              <a:rPr lang="en-US" sz="2000" dirty="0" smtClean="0">
                <a:solidFill>
                  <a:prstClr val="black"/>
                </a:solidFill>
                <a:latin typeface="+mn-lt"/>
                <a:cs typeface="Arial" panose="020B0604020202020204" pitchFamily="34" charset="0"/>
              </a:rPr>
              <a:t>alance</a:t>
            </a:r>
            <a:r>
              <a:rPr lang="en-US" sz="2000" dirty="0">
                <a:solidFill>
                  <a:prstClr val="black"/>
                </a:solidFill>
                <a:latin typeface="+mn-lt"/>
                <a:cs typeface="Arial" panose="020B0604020202020204" pitchFamily="34" charset="0"/>
              </a:rPr>
              <a:t>)</a:t>
            </a:r>
          </a:p>
        </p:txBody>
      </p:sp>
      <p:sp>
        <p:nvSpPr>
          <p:cNvPr id="89" name="TextBox 88"/>
          <p:cNvSpPr txBox="1"/>
          <p:nvPr/>
        </p:nvSpPr>
        <p:spPr>
          <a:xfrm>
            <a:off x="598965" y="1794464"/>
            <a:ext cx="1463550" cy="400110"/>
          </a:xfrm>
          <a:prstGeom prst="rect">
            <a:avLst/>
          </a:prstGeom>
          <a:noFill/>
        </p:spPr>
        <p:txBody>
          <a:bodyPr wrap="square" rtlCol="0">
            <a:spAutoFit/>
          </a:bodyPr>
          <a:lstStyle/>
          <a:p>
            <a:pPr algn="ctr"/>
            <a:r>
              <a:rPr lang="en-US" sz="2000" b="1" dirty="0">
                <a:solidFill>
                  <a:prstClr val="black"/>
                </a:solidFill>
                <a:latin typeface="+mn-lt"/>
                <a:cs typeface="Arial" panose="020B0604020202020204" pitchFamily="34" charset="0"/>
              </a:rPr>
              <a:t>Date</a:t>
            </a:r>
          </a:p>
        </p:txBody>
      </p:sp>
      <p:sp>
        <p:nvSpPr>
          <p:cNvPr id="90" name="TextBox 89"/>
          <p:cNvSpPr txBox="1"/>
          <p:nvPr/>
        </p:nvSpPr>
        <p:spPr>
          <a:xfrm>
            <a:off x="5952126" y="2108019"/>
            <a:ext cx="1330500" cy="644381"/>
          </a:xfrm>
          <a:prstGeom prst="rect">
            <a:avLst/>
          </a:prstGeom>
          <a:noFill/>
        </p:spPr>
        <p:txBody>
          <a:bodyPr wrap="square" rtlCol="0">
            <a:spAutoFit/>
          </a:bodyPr>
          <a:lstStyle/>
          <a:p>
            <a:pPr algn="ctr"/>
            <a:r>
              <a:rPr lang="en-US" sz="2000" dirty="0">
                <a:solidFill>
                  <a:prstClr val="black"/>
                </a:solidFill>
                <a:latin typeface="+mn-lt"/>
                <a:cs typeface="Arial" panose="020B0604020202020204" pitchFamily="34" charset="0"/>
              </a:rPr>
              <a:t>(Discount</a:t>
            </a:r>
          </a:p>
          <a:p>
            <a:pPr algn="ctr"/>
            <a:r>
              <a:rPr lang="en-US" sz="2000" dirty="0">
                <a:solidFill>
                  <a:prstClr val="black"/>
                </a:solidFill>
                <a:latin typeface="+mn-lt"/>
                <a:cs typeface="Arial" panose="020B0604020202020204" pitchFamily="34" charset="0"/>
              </a:rPr>
              <a:t>reduction)</a:t>
            </a:r>
          </a:p>
        </p:txBody>
      </p:sp>
      <p:sp>
        <p:nvSpPr>
          <p:cNvPr id="91" name="TextBox 90"/>
          <p:cNvSpPr txBox="1"/>
          <p:nvPr/>
        </p:nvSpPr>
        <p:spPr>
          <a:xfrm>
            <a:off x="1610283" y="2108443"/>
            <a:ext cx="2357064" cy="643533"/>
          </a:xfrm>
          <a:prstGeom prst="rect">
            <a:avLst/>
          </a:prstGeom>
          <a:noFill/>
        </p:spPr>
        <p:txBody>
          <a:bodyPr wrap="square" rtlCol="0">
            <a:spAutoFit/>
          </a:bodyPr>
          <a:lstStyle/>
          <a:p>
            <a:pPr algn="ctr"/>
            <a:r>
              <a:rPr lang="en-US" sz="2000" dirty="0">
                <a:solidFill>
                  <a:prstClr val="black"/>
                </a:solidFill>
                <a:latin typeface="+mn-lt"/>
                <a:cs typeface="Arial" panose="020B0604020202020204" pitchFamily="34" charset="0"/>
              </a:rPr>
              <a:t>(6% × </a:t>
            </a:r>
            <a:r>
              <a:rPr lang="en-US" sz="2000" dirty="0">
                <a:latin typeface="+mn-lt"/>
                <a:cs typeface="Arial" panose="020B0604020202020204" pitchFamily="34" charset="0"/>
              </a:rPr>
              <a:t>Face</a:t>
            </a:r>
          </a:p>
          <a:p>
            <a:pPr algn="ctr"/>
            <a:r>
              <a:rPr lang="en-US" sz="2000" dirty="0">
                <a:latin typeface="+mn-lt"/>
                <a:cs typeface="Arial" panose="020B0604020202020204" pitchFamily="34" charset="0"/>
              </a:rPr>
              <a:t>amount)</a:t>
            </a:r>
            <a:endParaRPr lang="en-US" sz="2000" dirty="0">
              <a:solidFill>
                <a:prstClr val="black"/>
              </a:solidFill>
              <a:latin typeface="+mn-lt"/>
              <a:cs typeface="Arial" panose="020B0604020202020204" pitchFamily="34" charset="0"/>
            </a:endParaRPr>
          </a:p>
        </p:txBody>
      </p:sp>
      <p:sp>
        <p:nvSpPr>
          <p:cNvPr id="92" name="TextBox 91"/>
          <p:cNvSpPr txBox="1"/>
          <p:nvPr/>
        </p:nvSpPr>
        <p:spPr>
          <a:xfrm>
            <a:off x="3113331" y="4666564"/>
            <a:ext cx="2759453" cy="400110"/>
          </a:xfrm>
          <a:prstGeom prst="rect">
            <a:avLst/>
          </a:prstGeom>
          <a:noFill/>
        </p:spPr>
        <p:txBody>
          <a:bodyPr wrap="square" rtlCol="0">
            <a:spAutoFit/>
          </a:bodyPr>
          <a:lstStyle/>
          <a:p>
            <a:pPr algn="r"/>
            <a:r>
              <a:rPr lang="en-US" sz="2000" dirty="0">
                <a:solidFill>
                  <a:prstClr val="black"/>
                </a:solidFill>
                <a:latin typeface="+mn-lt"/>
                <a:cs typeface="Arial" panose="020B0604020202020204" pitchFamily="34" charset="0"/>
              </a:rPr>
              <a:t>.07 (693,456) =     48,544</a:t>
            </a:r>
          </a:p>
        </p:txBody>
      </p:sp>
    </p:spTree>
    <p:custDataLst>
      <p:tags r:id="rId1"/>
    </p:custDataLst>
    <p:extLst>
      <p:ext uri="{BB962C8B-B14F-4D97-AF65-F5344CB8AC3E}">
        <p14:creationId xmlns:p14="http://schemas.microsoft.com/office/powerpoint/2010/main" val="18989698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Installment Notes</a:t>
            </a:r>
          </a:p>
        </p:txBody>
      </p:sp>
      <p:sp>
        <p:nvSpPr>
          <p:cNvPr id="3" name="Content Placeholder 2"/>
          <p:cNvSpPr>
            <a:spLocks noGrp="1"/>
          </p:cNvSpPr>
          <p:nvPr>
            <p:ph idx="1"/>
          </p:nvPr>
        </p:nvSpPr>
        <p:spPr>
          <a:xfrm>
            <a:off x="761999" y="1260705"/>
            <a:ext cx="8013600" cy="5057775"/>
          </a:xfrm>
        </p:spPr>
        <p:txBody>
          <a:bodyPr/>
          <a:lstStyle/>
          <a:p>
            <a:r>
              <a:rPr lang="en-IN" dirty="0"/>
              <a:t>Installment payments are </a:t>
            </a:r>
            <a:r>
              <a:rPr lang="en-IN" b="1" dirty="0">
                <a:solidFill>
                  <a:srgbClr val="C00000"/>
                </a:solidFill>
              </a:rPr>
              <a:t>equal amounts </a:t>
            </a:r>
            <a:r>
              <a:rPr lang="en-IN" dirty="0"/>
              <a:t>each period</a:t>
            </a:r>
          </a:p>
          <a:p>
            <a:r>
              <a:rPr lang="en-IN" dirty="0"/>
              <a:t>Periodic reduction of the balance is sufficient that </a:t>
            </a:r>
            <a:r>
              <a:rPr lang="en-IN" b="1" dirty="0">
                <a:solidFill>
                  <a:srgbClr val="C00000"/>
                </a:solidFill>
              </a:rPr>
              <a:t>at maturity the note is completely paid</a:t>
            </a:r>
          </a:p>
        </p:txBody>
      </p:sp>
      <p:sp>
        <p:nvSpPr>
          <p:cNvPr id="4" name="Rounded Rectangle 3"/>
          <p:cNvSpPr/>
          <p:nvPr/>
        </p:nvSpPr>
        <p:spPr>
          <a:xfrm>
            <a:off x="887913" y="3332379"/>
            <a:ext cx="2333727" cy="650133"/>
          </a:xfrm>
          <a:prstGeom prst="roundRect">
            <a:avLst/>
          </a:prstGeom>
          <a:solidFill>
            <a:schemeClr val="accent1">
              <a:lumMod val="60000"/>
              <a:lumOff val="4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a:solidFill>
                  <a:schemeClr val="tx1"/>
                </a:solidFill>
              </a:rPr>
              <a:t>Each payment</a:t>
            </a:r>
          </a:p>
        </p:txBody>
      </p:sp>
      <p:sp>
        <p:nvSpPr>
          <p:cNvPr id="5" name="Rounded Rectangle 4"/>
          <p:cNvSpPr/>
          <p:nvPr/>
        </p:nvSpPr>
        <p:spPr>
          <a:xfrm>
            <a:off x="6031472" y="4440318"/>
            <a:ext cx="3033655" cy="577896"/>
          </a:xfrm>
          <a:prstGeom prst="roundRect">
            <a:avLst/>
          </a:prstGeom>
          <a:solidFill>
            <a:schemeClr val="accent1">
              <a:lumMod val="60000"/>
              <a:lumOff val="4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600" b="1" dirty="0">
                <a:solidFill>
                  <a:srgbClr val="C00000"/>
                </a:solidFill>
              </a:rPr>
              <a:t>Interest</a:t>
            </a:r>
            <a:endParaRPr lang="en-US" sz="2600" b="1" dirty="0">
              <a:solidFill>
                <a:srgbClr val="C00000"/>
              </a:solidFill>
            </a:endParaRPr>
          </a:p>
        </p:txBody>
      </p:sp>
      <p:sp>
        <p:nvSpPr>
          <p:cNvPr id="6" name="Rounded Rectangle 5"/>
          <p:cNvSpPr/>
          <p:nvPr/>
        </p:nvSpPr>
        <p:spPr>
          <a:xfrm>
            <a:off x="6031472" y="5523873"/>
            <a:ext cx="3033655" cy="577896"/>
          </a:xfrm>
          <a:prstGeom prst="roundRect">
            <a:avLst/>
          </a:prstGeom>
          <a:solidFill>
            <a:schemeClr val="accent1">
              <a:lumMod val="60000"/>
              <a:lumOff val="4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600" b="1" dirty="0" smtClean="0">
                <a:solidFill>
                  <a:srgbClr val="C00000"/>
                </a:solidFill>
              </a:rPr>
              <a:t>Principal </a:t>
            </a:r>
            <a:r>
              <a:rPr lang="en-IN" sz="2600" b="1" dirty="0">
                <a:solidFill>
                  <a:srgbClr val="C00000"/>
                </a:solidFill>
              </a:rPr>
              <a:t>reduction</a:t>
            </a:r>
            <a:endParaRPr lang="en-US" sz="2600" b="1" dirty="0">
              <a:solidFill>
                <a:srgbClr val="C00000"/>
              </a:solidFill>
            </a:endParaRPr>
          </a:p>
        </p:txBody>
      </p:sp>
      <p:grpSp>
        <p:nvGrpSpPr>
          <p:cNvPr id="9" name="Group 8"/>
          <p:cNvGrpSpPr/>
          <p:nvPr/>
        </p:nvGrpSpPr>
        <p:grpSpPr>
          <a:xfrm>
            <a:off x="743439" y="4380273"/>
            <a:ext cx="2651083" cy="1793733"/>
            <a:chOff x="743439" y="4380273"/>
            <a:chExt cx="2651083" cy="1793733"/>
          </a:xfrm>
        </p:grpSpPr>
        <p:sp>
          <p:nvSpPr>
            <p:cNvPr id="11" name="Oval 10"/>
            <p:cNvSpPr/>
            <p:nvPr/>
          </p:nvSpPr>
          <p:spPr>
            <a:xfrm>
              <a:off x="743896" y="4380273"/>
              <a:ext cx="2650626" cy="1793733"/>
            </a:xfrm>
            <a:prstGeom prst="ellipse">
              <a:avLst/>
            </a:prstGeom>
            <a:solidFill>
              <a:schemeClr val="accent1">
                <a:lumMod val="60000"/>
                <a:lumOff val="4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TextBox 9"/>
            <p:cNvSpPr txBox="1"/>
            <p:nvPr/>
          </p:nvSpPr>
          <p:spPr>
            <a:xfrm>
              <a:off x="743439" y="4706712"/>
              <a:ext cx="2650626" cy="1292662"/>
            </a:xfrm>
            <a:prstGeom prst="rect">
              <a:avLst/>
            </a:prstGeom>
            <a:noFill/>
          </p:spPr>
          <p:txBody>
            <a:bodyPr wrap="square" rtlCol="0">
              <a:spAutoFit/>
            </a:bodyPr>
            <a:lstStyle/>
            <a:p>
              <a:pPr algn="ctr"/>
              <a:r>
                <a:rPr lang="en-US" sz="2600" dirty="0">
                  <a:latin typeface="+mn-lt"/>
                </a:rPr>
                <a:t>Includes </a:t>
              </a:r>
              <a:r>
                <a:rPr lang="en-US" sz="2600" dirty="0" smtClean="0">
                  <a:latin typeface="+mn-lt"/>
                </a:rPr>
                <a:t>both an </a:t>
              </a:r>
              <a:r>
                <a:rPr lang="en-US" sz="2600" dirty="0">
                  <a:latin typeface="+mn-lt"/>
                </a:rPr>
                <a:t>amount that represents</a:t>
              </a:r>
            </a:p>
          </p:txBody>
        </p:sp>
      </p:grpSp>
      <p:grpSp>
        <p:nvGrpSpPr>
          <p:cNvPr id="7" name="Group 6"/>
          <p:cNvGrpSpPr/>
          <p:nvPr/>
        </p:nvGrpSpPr>
        <p:grpSpPr>
          <a:xfrm>
            <a:off x="3394522" y="4729266"/>
            <a:ext cx="2636950" cy="1083555"/>
            <a:chOff x="3394522" y="4729266"/>
            <a:chExt cx="2636950" cy="1083555"/>
          </a:xfrm>
        </p:grpSpPr>
        <p:cxnSp>
          <p:nvCxnSpPr>
            <p:cNvPr id="13" name="Straight Arrow Connector 12"/>
            <p:cNvCxnSpPr>
              <a:stCxn id="11" idx="6"/>
              <a:endCxn id="5" idx="1"/>
            </p:cNvCxnSpPr>
            <p:nvPr/>
          </p:nvCxnSpPr>
          <p:spPr>
            <a:xfrm flipV="1">
              <a:off x="3394522" y="4729266"/>
              <a:ext cx="2636950" cy="547874"/>
            </a:xfrm>
            <a:prstGeom prst="straightConnector1">
              <a:avLst/>
            </a:prstGeom>
            <a:ln w="19050">
              <a:solidFill>
                <a:schemeClr val="tx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11" idx="6"/>
              <a:endCxn id="6" idx="1"/>
            </p:cNvCxnSpPr>
            <p:nvPr/>
          </p:nvCxnSpPr>
          <p:spPr>
            <a:xfrm>
              <a:off x="3394522" y="5277140"/>
              <a:ext cx="2636950" cy="535681"/>
            </a:xfrm>
            <a:prstGeom prst="straightConnector1">
              <a:avLst/>
            </a:prstGeom>
            <a:ln w="19050">
              <a:solidFill>
                <a:schemeClr val="tx2">
                  <a:lumMod val="50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16" name="Down Arrow 15"/>
          <p:cNvSpPr/>
          <p:nvPr/>
        </p:nvSpPr>
        <p:spPr>
          <a:xfrm>
            <a:off x="2009061" y="3982512"/>
            <a:ext cx="120296" cy="361893"/>
          </a:xfrm>
          <a:prstGeom prst="downArrow">
            <a:avLst/>
          </a:prstGeom>
          <a:solidFill>
            <a:schemeClr val="accent1">
              <a:lumMod val="60000"/>
              <a:lumOff val="4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LO14-3</a:t>
            </a:r>
            <a:endParaRPr lang="en-US" sz="1500" dirty="0">
              <a:solidFill>
                <a:srgbClr val="0072A2"/>
              </a:solidFill>
              <a:latin typeface="+mj-lt"/>
              <a:ea typeface="Adobe Fan Heiti Std B" pitchFamily="34" charset="-128"/>
              <a:cs typeface="+mj-cs"/>
            </a:endParaRPr>
          </a:p>
        </p:txBody>
      </p:sp>
    </p:spTree>
    <p:custDataLst>
      <p:tags r:id="rId1"/>
    </p:custDataLst>
    <p:extLst>
      <p:ext uri="{BB962C8B-B14F-4D97-AF65-F5344CB8AC3E}">
        <p14:creationId xmlns:p14="http://schemas.microsoft.com/office/powerpoint/2010/main" val="30146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9"/>
                                        </p:tgtEl>
                                        <p:attrNameLst>
                                          <p:attrName>style.visibility</p:attrName>
                                        </p:attrNameLst>
                                      </p:cBhvr>
                                      <p:to>
                                        <p:strVal val="visible"/>
                                      </p:to>
                                    </p:set>
                                  </p:childTnLst>
                                </p:cTn>
                              </p:par>
                            </p:childTnLst>
                          </p:cTn>
                        </p:par>
                        <p:par>
                          <p:cTn id="10" fill="hold">
                            <p:stCondLst>
                              <p:cond delay="500"/>
                            </p:stCondLst>
                            <p:childTnLst>
                              <p:par>
                                <p:cTn id="11" presetID="22" presetClass="entr" presetSubtype="4" fill="hold" grpId="0" nodeType="afterEffect">
                                  <p:stCondLst>
                                    <p:cond delay="50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500"/>
                                        <p:tgtEl>
                                          <p:spTgt spid="16"/>
                                        </p:tgtEl>
                                      </p:cBhvr>
                                    </p:animEffect>
                                  </p:childTnLst>
                                </p:cTn>
                              </p:par>
                            </p:childTnLst>
                          </p:cTn>
                        </p:par>
                        <p:par>
                          <p:cTn id="14" fill="hold">
                            <p:stCondLst>
                              <p:cond delay="1500"/>
                            </p:stCondLst>
                            <p:childTnLst>
                              <p:par>
                                <p:cTn id="15" presetID="22" presetClass="entr" presetSubtype="8" fill="hold" nodeType="afterEffect">
                                  <p:stCondLst>
                                    <p:cond delay="50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normAutofit/>
          </a:bodyPr>
          <a:lstStyle/>
          <a:p>
            <a:r>
              <a:rPr lang="en-US" sz="3400" dirty="0"/>
              <a:t>Bonds</a:t>
            </a:r>
            <a:endParaRPr lang="en-IN" sz="3400" dirty="0"/>
          </a:p>
        </p:txBody>
      </p:sp>
      <p:sp>
        <p:nvSpPr>
          <p:cNvPr id="8" name="Rectangle 7"/>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LO14-1</a:t>
            </a:r>
            <a:endParaRPr lang="en-US" sz="1500" dirty="0">
              <a:solidFill>
                <a:srgbClr val="0072A2"/>
              </a:solidFill>
              <a:latin typeface="+mj-lt"/>
              <a:ea typeface="Adobe Fan Heiti Std B" pitchFamily="34" charset="-128"/>
              <a:cs typeface="+mj-cs"/>
            </a:endParaRPr>
          </a:p>
        </p:txBody>
      </p:sp>
      <p:sp>
        <p:nvSpPr>
          <p:cNvPr id="6" name="TextBox 5"/>
          <p:cNvSpPr txBox="1">
            <a:spLocks noChangeArrowheads="1"/>
          </p:cNvSpPr>
          <p:nvPr/>
        </p:nvSpPr>
        <p:spPr bwMode="auto">
          <a:xfrm>
            <a:off x="1120709" y="1334127"/>
            <a:ext cx="2078788" cy="954107"/>
          </a:xfrm>
          <a:prstGeom prst="rect">
            <a:avLst/>
          </a:prstGeom>
          <a:noFill/>
          <a:ln w="9525">
            <a:noFill/>
            <a:miter lim="800000"/>
            <a:headEnd/>
            <a:tailEnd/>
          </a:ln>
        </p:spPr>
        <p:txBody>
          <a:bodyPr wrap="square">
            <a:spAutoFit/>
          </a:bodyPr>
          <a:lstStyle/>
          <a:p>
            <a:pPr algn="ctr"/>
            <a:r>
              <a:rPr lang="en-US" sz="2800" dirty="0">
                <a:latin typeface="+mn-lt"/>
              </a:rPr>
              <a:t>Issuing </a:t>
            </a:r>
            <a:r>
              <a:rPr lang="en-US" sz="2800" dirty="0" smtClean="0">
                <a:latin typeface="+mn-lt"/>
              </a:rPr>
              <a:t>corporation</a:t>
            </a:r>
            <a:endParaRPr lang="en-IN" sz="2800" b="1" dirty="0">
              <a:solidFill>
                <a:srgbClr val="000099"/>
              </a:solidFill>
              <a:latin typeface="+mn-lt"/>
            </a:endParaRPr>
          </a:p>
        </p:txBody>
      </p:sp>
      <p:cxnSp>
        <p:nvCxnSpPr>
          <p:cNvPr id="9" name="Straight Arrow Connector 8"/>
          <p:cNvCxnSpPr/>
          <p:nvPr/>
        </p:nvCxnSpPr>
        <p:spPr>
          <a:xfrm>
            <a:off x="4096659" y="1816942"/>
            <a:ext cx="981000" cy="0"/>
          </a:xfrm>
          <a:prstGeom prst="straightConnector1">
            <a:avLst/>
          </a:prstGeom>
          <a:ln w="38100">
            <a:solidFill>
              <a:srgbClr val="0070C0"/>
            </a:solidFill>
            <a:tailEnd type="arrow"/>
          </a:ln>
        </p:spPr>
        <p:style>
          <a:lnRef idx="1">
            <a:schemeClr val="accent3"/>
          </a:lnRef>
          <a:fillRef idx="0">
            <a:schemeClr val="accent3"/>
          </a:fillRef>
          <a:effectRef idx="0">
            <a:schemeClr val="accent3"/>
          </a:effectRef>
          <a:fontRef idx="minor">
            <a:schemeClr val="tx1"/>
          </a:fontRef>
        </p:style>
      </p:cxnSp>
      <p:sp>
        <p:nvSpPr>
          <p:cNvPr id="11" name="TextBox 10"/>
          <p:cNvSpPr txBox="1">
            <a:spLocks noChangeArrowheads="1"/>
          </p:cNvSpPr>
          <p:nvPr/>
        </p:nvSpPr>
        <p:spPr bwMode="auto">
          <a:xfrm>
            <a:off x="598965" y="3790185"/>
            <a:ext cx="3395139" cy="954107"/>
          </a:xfrm>
          <a:prstGeom prst="rect">
            <a:avLst/>
          </a:prstGeom>
          <a:noFill/>
          <a:ln w="9525">
            <a:noFill/>
            <a:miter lim="800000"/>
            <a:headEnd/>
            <a:tailEnd/>
          </a:ln>
        </p:spPr>
        <p:txBody>
          <a:bodyPr wrap="square">
            <a:spAutoFit/>
          </a:bodyPr>
          <a:lstStyle/>
          <a:p>
            <a:pPr algn="ctr"/>
            <a:r>
              <a:rPr lang="en-US" sz="2800" b="1" dirty="0" smtClean="0">
                <a:solidFill>
                  <a:srgbClr val="7030A0"/>
                </a:solidFill>
                <a:latin typeface="+mn-lt"/>
              </a:rPr>
              <a:t>Stated rate, coupon rate, or nominal rate</a:t>
            </a:r>
            <a:endParaRPr lang="en-IN" sz="2800" b="1" dirty="0">
              <a:solidFill>
                <a:srgbClr val="7030A0"/>
              </a:solidFill>
              <a:latin typeface="+mn-lt"/>
            </a:endParaRPr>
          </a:p>
        </p:txBody>
      </p:sp>
      <p:cxnSp>
        <p:nvCxnSpPr>
          <p:cNvPr id="12" name="Straight Arrow Connector 11"/>
          <p:cNvCxnSpPr/>
          <p:nvPr/>
        </p:nvCxnSpPr>
        <p:spPr>
          <a:xfrm flipH="1">
            <a:off x="4145737" y="4120041"/>
            <a:ext cx="931922" cy="0"/>
          </a:xfrm>
          <a:prstGeom prst="straightConnector1">
            <a:avLst/>
          </a:prstGeom>
          <a:ln w="38100">
            <a:solidFill>
              <a:srgbClr val="0070C0"/>
            </a:solidFill>
            <a:tailEnd type="arrow"/>
          </a:ln>
        </p:spPr>
        <p:style>
          <a:lnRef idx="1">
            <a:schemeClr val="accent3"/>
          </a:lnRef>
          <a:fillRef idx="0">
            <a:schemeClr val="accent3"/>
          </a:fillRef>
          <a:effectRef idx="0">
            <a:schemeClr val="accent3"/>
          </a:effectRef>
          <a:fontRef idx="minor">
            <a:schemeClr val="tx1"/>
          </a:fontRef>
        </p:style>
      </p:cxnSp>
      <p:grpSp>
        <p:nvGrpSpPr>
          <p:cNvPr id="22" name="Group 21"/>
          <p:cNvGrpSpPr/>
          <p:nvPr/>
        </p:nvGrpSpPr>
        <p:grpSpPr>
          <a:xfrm>
            <a:off x="5222133" y="3585776"/>
            <a:ext cx="3684087" cy="1384995"/>
            <a:chOff x="5294370" y="3642987"/>
            <a:chExt cx="3684087" cy="1384995"/>
          </a:xfrm>
        </p:grpSpPr>
        <p:sp>
          <p:nvSpPr>
            <p:cNvPr id="21" name="TextBox 20"/>
            <p:cNvSpPr txBox="1"/>
            <p:nvPr/>
          </p:nvSpPr>
          <p:spPr>
            <a:xfrm>
              <a:off x="5294370" y="3642987"/>
              <a:ext cx="3684087" cy="1384995"/>
            </a:xfrm>
            <a:prstGeom prst="rect">
              <a:avLst/>
            </a:prstGeom>
            <a:noFill/>
          </p:spPr>
          <p:txBody>
            <a:bodyPr wrap="square" rtlCol="0">
              <a:spAutoFit/>
            </a:bodyPr>
            <a:lstStyle/>
            <a:p>
              <a:pPr algn="ctr"/>
              <a:r>
                <a:rPr lang="en-US" sz="2800" b="1" dirty="0" smtClean="0">
                  <a:solidFill>
                    <a:srgbClr val="C00000"/>
                  </a:solidFill>
                  <a:latin typeface="Calibri"/>
                  <a:cs typeface="Calibri"/>
                </a:rPr>
                <a:t>Periodic interest </a:t>
              </a:r>
              <a:r>
                <a:rPr lang="en-US" sz="2800" dirty="0" smtClean="0">
                  <a:latin typeface="Calibri"/>
                  <a:cs typeface="Calibri"/>
                </a:rPr>
                <a:t>for the time between the issue dated and maturity</a:t>
              </a:r>
              <a:endParaRPr lang="en-US" sz="2800" dirty="0">
                <a:latin typeface="Calibri"/>
                <a:cs typeface="Calibri"/>
              </a:endParaRPr>
            </a:p>
          </p:txBody>
        </p:sp>
        <p:cxnSp>
          <p:nvCxnSpPr>
            <p:cNvPr id="4" name="Straight Connector 3"/>
            <p:cNvCxnSpPr/>
            <p:nvPr/>
          </p:nvCxnSpPr>
          <p:spPr>
            <a:xfrm>
              <a:off x="5438844" y="4122982"/>
              <a:ext cx="2383821"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5222133" y="2417682"/>
            <a:ext cx="3684087" cy="954107"/>
            <a:chOff x="5294370" y="2474893"/>
            <a:chExt cx="3684087" cy="954107"/>
          </a:xfrm>
        </p:grpSpPr>
        <p:sp>
          <p:nvSpPr>
            <p:cNvPr id="20" name="TextBox 19"/>
            <p:cNvSpPr txBox="1"/>
            <p:nvPr/>
          </p:nvSpPr>
          <p:spPr>
            <a:xfrm>
              <a:off x="5294370" y="2474893"/>
              <a:ext cx="3684087" cy="954107"/>
            </a:xfrm>
            <a:prstGeom prst="rect">
              <a:avLst/>
            </a:prstGeom>
            <a:noFill/>
          </p:spPr>
          <p:txBody>
            <a:bodyPr wrap="square" rtlCol="0">
              <a:spAutoFit/>
            </a:bodyPr>
            <a:lstStyle/>
            <a:p>
              <a:pPr algn="ctr"/>
              <a:r>
                <a:rPr lang="en-US" sz="2800" dirty="0" smtClean="0">
                  <a:latin typeface="Calibri"/>
                  <a:cs typeface="Calibri"/>
                </a:rPr>
                <a:t>A </a:t>
              </a:r>
              <a:r>
                <a:rPr lang="en-US" sz="2800" b="1" dirty="0" smtClean="0">
                  <a:solidFill>
                    <a:srgbClr val="C00000"/>
                  </a:solidFill>
                  <a:latin typeface="Calibri"/>
                  <a:cs typeface="Calibri"/>
                </a:rPr>
                <a:t>face amount </a:t>
              </a:r>
              <a:r>
                <a:rPr lang="en-US" sz="2800" dirty="0">
                  <a:latin typeface="Calibri"/>
                  <a:cs typeface="Calibri"/>
                </a:rPr>
                <a:t>at a </a:t>
              </a:r>
              <a:r>
                <a:rPr lang="en-US" sz="2800" dirty="0" smtClean="0">
                  <a:latin typeface="Calibri"/>
                  <a:cs typeface="Calibri"/>
                </a:rPr>
                <a:t>specified </a:t>
              </a:r>
              <a:r>
                <a:rPr lang="en-US" sz="2800" i="1" dirty="0" smtClean="0">
                  <a:latin typeface="Calibri"/>
                  <a:cs typeface="Calibri"/>
                </a:rPr>
                <a:t>maturity date</a:t>
              </a:r>
              <a:endParaRPr lang="en-US" sz="2800" dirty="0">
                <a:latin typeface="Calibri"/>
                <a:cs typeface="Calibri"/>
              </a:endParaRPr>
            </a:p>
          </p:txBody>
        </p:sp>
        <p:cxnSp>
          <p:nvCxnSpPr>
            <p:cNvPr id="16" name="Straight Connector 15"/>
            <p:cNvCxnSpPr/>
            <p:nvPr/>
          </p:nvCxnSpPr>
          <p:spPr>
            <a:xfrm>
              <a:off x="6088977" y="2955859"/>
              <a:ext cx="1805925"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grpSp>
      <p:cxnSp>
        <p:nvCxnSpPr>
          <p:cNvPr id="17" name="Straight Arrow Connector 16"/>
          <p:cNvCxnSpPr/>
          <p:nvPr/>
        </p:nvCxnSpPr>
        <p:spPr>
          <a:xfrm flipH="1">
            <a:off x="4096659" y="2849876"/>
            <a:ext cx="981000" cy="0"/>
          </a:xfrm>
          <a:prstGeom prst="straightConnector1">
            <a:avLst/>
          </a:prstGeom>
          <a:ln w="38100">
            <a:solidFill>
              <a:srgbClr val="0070C0"/>
            </a:solidFill>
            <a:tailEnd type="arrow"/>
          </a:ln>
        </p:spPr>
        <p:style>
          <a:lnRef idx="1">
            <a:schemeClr val="accent3"/>
          </a:lnRef>
          <a:fillRef idx="0">
            <a:schemeClr val="accent3"/>
          </a:fillRef>
          <a:effectRef idx="0">
            <a:schemeClr val="accent3"/>
          </a:effectRef>
          <a:fontRef idx="minor">
            <a:schemeClr val="tx1"/>
          </a:fontRef>
        </p:style>
      </p:cxnSp>
      <p:sp>
        <p:nvSpPr>
          <p:cNvPr id="19" name="TextBox 18"/>
          <p:cNvSpPr txBox="1">
            <a:spLocks noChangeArrowheads="1"/>
          </p:cNvSpPr>
          <p:nvPr/>
        </p:nvSpPr>
        <p:spPr bwMode="auto">
          <a:xfrm>
            <a:off x="454491" y="2345445"/>
            <a:ext cx="3539613" cy="1384995"/>
          </a:xfrm>
          <a:prstGeom prst="rect">
            <a:avLst/>
          </a:prstGeom>
          <a:noFill/>
          <a:ln w="9525">
            <a:noFill/>
            <a:miter lim="800000"/>
            <a:headEnd/>
            <a:tailEnd/>
          </a:ln>
        </p:spPr>
        <p:txBody>
          <a:bodyPr wrap="square">
            <a:spAutoFit/>
          </a:bodyPr>
          <a:lstStyle/>
          <a:p>
            <a:pPr algn="ctr"/>
            <a:r>
              <a:rPr lang="en-US" sz="2800" b="1" dirty="0">
                <a:solidFill>
                  <a:srgbClr val="660033"/>
                </a:solidFill>
                <a:latin typeface="+mn-lt"/>
              </a:rPr>
              <a:t>Principal, par value, stated amount, or maturity value</a:t>
            </a:r>
            <a:endParaRPr lang="en-IN" sz="2800" b="1" dirty="0">
              <a:solidFill>
                <a:srgbClr val="660033"/>
              </a:solidFill>
              <a:latin typeface="+mn-lt"/>
            </a:endParaRPr>
          </a:p>
        </p:txBody>
      </p:sp>
      <p:sp>
        <p:nvSpPr>
          <p:cNvPr id="14" name="TextBox 13"/>
          <p:cNvSpPr txBox="1"/>
          <p:nvPr/>
        </p:nvSpPr>
        <p:spPr>
          <a:xfrm>
            <a:off x="5583318" y="1444625"/>
            <a:ext cx="3250665" cy="523220"/>
          </a:xfrm>
          <a:prstGeom prst="rect">
            <a:avLst/>
          </a:prstGeom>
          <a:noFill/>
        </p:spPr>
        <p:txBody>
          <a:bodyPr wrap="square" rtlCol="0">
            <a:spAutoFit/>
          </a:bodyPr>
          <a:lstStyle/>
          <a:p>
            <a:r>
              <a:rPr lang="en-US" sz="2800" dirty="0" smtClean="0">
                <a:latin typeface="Calibri"/>
                <a:cs typeface="Calibri"/>
              </a:rPr>
              <a:t>Obligated to repay:</a:t>
            </a:r>
            <a:endParaRPr lang="en-US" sz="2800" dirty="0">
              <a:latin typeface="Calibri"/>
              <a:cs typeface="Calibri"/>
            </a:endParaRPr>
          </a:p>
        </p:txBody>
      </p:sp>
      <p:sp>
        <p:nvSpPr>
          <p:cNvPr id="15" name="TextBox 14"/>
          <p:cNvSpPr txBox="1"/>
          <p:nvPr/>
        </p:nvSpPr>
        <p:spPr>
          <a:xfrm>
            <a:off x="6666873" y="3227315"/>
            <a:ext cx="577896" cy="523220"/>
          </a:xfrm>
          <a:prstGeom prst="rect">
            <a:avLst/>
          </a:prstGeom>
          <a:noFill/>
        </p:spPr>
        <p:txBody>
          <a:bodyPr wrap="square" rtlCol="0">
            <a:spAutoFit/>
          </a:bodyPr>
          <a:lstStyle/>
          <a:p>
            <a:pPr algn="ctr"/>
            <a:r>
              <a:rPr lang="en-US" sz="2800" dirty="0" smtClean="0">
                <a:solidFill>
                  <a:schemeClr val="accent6">
                    <a:lumMod val="75000"/>
                  </a:schemeClr>
                </a:solidFill>
                <a:latin typeface="Calibri"/>
                <a:cs typeface="Calibri"/>
              </a:rPr>
              <a:t>+</a:t>
            </a:r>
            <a:endParaRPr lang="en-US" sz="2800" dirty="0">
              <a:solidFill>
                <a:schemeClr val="accent6">
                  <a:lumMod val="75000"/>
                </a:schemeClr>
              </a:solidFill>
              <a:latin typeface="Calibri"/>
              <a:cs typeface="Calibri"/>
            </a:endParaRPr>
          </a:p>
        </p:txBody>
      </p:sp>
    </p:spTree>
    <p:custDataLst>
      <p:tags r:id="rId1"/>
    </p:custDataLst>
    <p:extLst>
      <p:ext uri="{BB962C8B-B14F-4D97-AF65-F5344CB8AC3E}">
        <p14:creationId xmlns:p14="http://schemas.microsoft.com/office/powerpoint/2010/main" val="3950073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25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par>
                          <p:cTn id="11" fill="hold">
                            <p:stCondLst>
                              <p:cond delay="750"/>
                            </p:stCondLst>
                            <p:childTnLst>
                              <p:par>
                                <p:cTn id="12" presetID="1" presetClass="entr" presetSubtype="0" fill="hold" grpId="0" nodeType="afterEffect">
                                  <p:stCondLst>
                                    <p:cond delay="500"/>
                                  </p:stCondLst>
                                  <p:childTnLst>
                                    <p:set>
                                      <p:cBhvr>
                                        <p:cTn id="13" dur="1" fill="hold">
                                          <p:stCondLst>
                                            <p:cond delay="0"/>
                                          </p:stCondLst>
                                        </p:cTn>
                                        <p:tgtEl>
                                          <p:spTgt spid="14"/>
                                        </p:tgtEl>
                                        <p:attrNameLst>
                                          <p:attrName>style.visibility</p:attrName>
                                        </p:attrNameLst>
                                      </p:cBhvr>
                                      <p:to>
                                        <p:strVal val="visible"/>
                                      </p:to>
                                    </p:set>
                                  </p:childTnLst>
                                </p:cTn>
                              </p:par>
                            </p:childTnLst>
                          </p:cTn>
                        </p:par>
                        <p:par>
                          <p:cTn id="14" fill="hold">
                            <p:stCondLst>
                              <p:cond delay="1250"/>
                            </p:stCondLst>
                            <p:childTnLst>
                              <p:par>
                                <p:cTn id="15" presetID="1" presetClass="entr" presetSubtype="0" fill="hold" nodeType="afterEffect">
                                  <p:stCondLst>
                                    <p:cond delay="1000"/>
                                  </p:stCondLst>
                                  <p:childTnLst>
                                    <p:set>
                                      <p:cBhvr>
                                        <p:cTn id="16" dur="1" fill="hold">
                                          <p:stCondLst>
                                            <p:cond delay="0"/>
                                          </p:stCondLst>
                                        </p:cTn>
                                        <p:tgtEl>
                                          <p:spTgt spid="18"/>
                                        </p:tgtEl>
                                        <p:attrNameLst>
                                          <p:attrName>style.visibility</p:attrName>
                                        </p:attrNameLst>
                                      </p:cBhvr>
                                      <p:to>
                                        <p:strVal val="visible"/>
                                      </p:to>
                                    </p:set>
                                  </p:childTnLst>
                                </p:cTn>
                              </p:par>
                            </p:childTnLst>
                          </p:cTn>
                        </p:par>
                        <p:par>
                          <p:cTn id="17" fill="hold">
                            <p:stCondLst>
                              <p:cond delay="2250"/>
                            </p:stCondLst>
                            <p:childTnLst>
                              <p:par>
                                <p:cTn id="18" presetID="1" presetClass="entr" presetSubtype="0" fill="hold" grpId="0" nodeType="afterEffect">
                                  <p:stCondLst>
                                    <p:cond delay="500"/>
                                  </p:stCondLst>
                                  <p:childTnLst>
                                    <p:set>
                                      <p:cBhvr>
                                        <p:cTn id="19" dur="1" fill="hold">
                                          <p:stCondLst>
                                            <p:cond delay="0"/>
                                          </p:stCondLst>
                                        </p:cTn>
                                        <p:tgtEl>
                                          <p:spTgt spid="15"/>
                                        </p:tgtEl>
                                        <p:attrNameLst>
                                          <p:attrName>style.visibility</p:attrName>
                                        </p:attrNameLst>
                                      </p:cBhvr>
                                      <p:to>
                                        <p:strVal val="visible"/>
                                      </p:to>
                                    </p:set>
                                  </p:childTnLst>
                                </p:cTn>
                              </p:par>
                            </p:childTnLst>
                          </p:cTn>
                        </p:par>
                        <p:par>
                          <p:cTn id="20" fill="hold">
                            <p:stCondLst>
                              <p:cond delay="2750"/>
                            </p:stCondLst>
                            <p:childTnLst>
                              <p:par>
                                <p:cTn id="21" presetID="1" presetClass="entr" presetSubtype="0" fill="hold" nodeType="afterEffect">
                                  <p:stCondLst>
                                    <p:cond delay="50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right)">
                                      <p:cBhvr>
                                        <p:cTn id="27" dur="500"/>
                                        <p:tgtEl>
                                          <p:spTgt spid="17"/>
                                        </p:tgtEl>
                                      </p:cBhvr>
                                    </p:animEffect>
                                  </p:childTnLst>
                                </p:cTn>
                              </p:par>
                            </p:childTnLst>
                          </p:cTn>
                        </p:par>
                        <p:par>
                          <p:cTn id="28" fill="hold">
                            <p:stCondLst>
                              <p:cond delay="500"/>
                            </p:stCondLst>
                            <p:childTnLst>
                              <p:par>
                                <p:cTn id="29" presetID="1" presetClass="entr" presetSubtype="0" fill="hold" grpId="0" nodeType="afterEffect">
                                  <p:stCondLst>
                                    <p:cond delay="25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right)">
                                      <p:cBhvr>
                                        <p:cTn id="35" dur="500"/>
                                        <p:tgtEl>
                                          <p:spTgt spid="12"/>
                                        </p:tgtEl>
                                      </p:cBhvr>
                                    </p:animEffect>
                                  </p:childTnLst>
                                </p:cTn>
                              </p:par>
                            </p:childTnLst>
                          </p:cTn>
                        </p:par>
                        <p:par>
                          <p:cTn id="36" fill="hold">
                            <p:stCondLst>
                              <p:cond delay="500"/>
                            </p:stCondLst>
                            <p:childTnLst>
                              <p:par>
                                <p:cTn id="37" presetID="1" presetClass="entr" presetSubtype="0" fill="hold" grpId="0" nodeType="afterEffect">
                                  <p:stCondLst>
                                    <p:cond delay="25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9" grpId="0"/>
      <p:bldP spid="14"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Installment Notes </a:t>
            </a:r>
            <a:r>
              <a:rPr lang="en-IN" sz="2600" dirty="0"/>
              <a:t>(</a:t>
            </a:r>
            <a:r>
              <a:rPr lang="en-IN" sz="2600" dirty="0" smtClean="0"/>
              <a:t>continued)</a:t>
            </a:r>
            <a:endParaRPr lang="en-IN" sz="2600" dirty="0"/>
          </a:p>
        </p:txBody>
      </p:sp>
      <p:sp>
        <p:nvSpPr>
          <p:cNvPr id="3" name="Content Placeholder 2"/>
          <p:cNvSpPr>
            <a:spLocks noGrp="1"/>
          </p:cNvSpPr>
          <p:nvPr>
            <p:ph idx="1"/>
          </p:nvPr>
        </p:nvSpPr>
        <p:spPr/>
        <p:txBody>
          <a:bodyPr>
            <a:normAutofit/>
          </a:bodyPr>
          <a:lstStyle/>
          <a:p>
            <a:pPr>
              <a:spcAft>
                <a:spcPts val="600"/>
              </a:spcAft>
            </a:pPr>
            <a:r>
              <a:rPr lang="en-IN" sz="2600" dirty="0"/>
              <a:t>The periodic amount is easily calculated by dividing the amount of the loan by the appropriate discount factor for the present value of an </a:t>
            </a:r>
            <a:r>
              <a:rPr lang="en-IN" sz="2600" dirty="0" smtClean="0"/>
              <a:t>annuity</a:t>
            </a:r>
            <a:endParaRPr lang="en-IN" sz="2600" dirty="0"/>
          </a:p>
          <a:p>
            <a:pPr marL="0" indent="0" algn="just">
              <a:buNone/>
            </a:pPr>
            <a:r>
              <a:rPr lang="en-IN" sz="2400" dirty="0" smtClean="0"/>
              <a:t>Skill Graphics </a:t>
            </a:r>
            <a:r>
              <a:rPr lang="en-IN" sz="2400" dirty="0"/>
              <a:t>purchased a package-labeling machine from Hughes–Barker Corporation by issuing a 12%, $700,000, three-year note that requires interest to be paid semiannually. Let’s also assume that the machine could have been purchased at a cash price of $666,633.</a:t>
            </a:r>
          </a:p>
          <a:p>
            <a:endParaRPr lang="en-IN" sz="2600" dirty="0"/>
          </a:p>
        </p:txBody>
      </p:sp>
      <p:sp>
        <p:nvSpPr>
          <p:cNvPr id="8" name="TextBox 7"/>
          <p:cNvSpPr txBox="1"/>
          <p:nvPr/>
        </p:nvSpPr>
        <p:spPr>
          <a:xfrm>
            <a:off x="1343975" y="4584792"/>
            <a:ext cx="1712588" cy="492443"/>
          </a:xfrm>
          <a:prstGeom prst="rect">
            <a:avLst/>
          </a:prstGeom>
          <a:noFill/>
        </p:spPr>
        <p:txBody>
          <a:bodyPr wrap="square" rtlCol="0">
            <a:spAutoFit/>
          </a:bodyPr>
          <a:lstStyle/>
          <a:p>
            <a:pPr algn="ctr"/>
            <a:r>
              <a:rPr lang="en-US" sz="2600" dirty="0">
                <a:latin typeface="+mn-lt"/>
              </a:rPr>
              <a:t>$666,633</a:t>
            </a:r>
          </a:p>
        </p:txBody>
      </p:sp>
      <p:sp>
        <p:nvSpPr>
          <p:cNvPr id="14" name="TextBox 13"/>
          <p:cNvSpPr txBox="1"/>
          <p:nvPr/>
        </p:nvSpPr>
        <p:spPr>
          <a:xfrm>
            <a:off x="3162200" y="4584792"/>
            <a:ext cx="496076" cy="492443"/>
          </a:xfrm>
          <a:prstGeom prst="rect">
            <a:avLst/>
          </a:prstGeom>
          <a:noFill/>
        </p:spPr>
        <p:txBody>
          <a:bodyPr wrap="square" rtlCol="0">
            <a:spAutoFit/>
          </a:bodyPr>
          <a:lstStyle/>
          <a:p>
            <a:pPr algn="ctr"/>
            <a:r>
              <a:rPr lang="en-US" sz="2600" dirty="0">
                <a:latin typeface="+mn-lt"/>
              </a:rPr>
              <a:t>÷</a:t>
            </a:r>
          </a:p>
        </p:txBody>
      </p:sp>
      <p:sp>
        <p:nvSpPr>
          <p:cNvPr id="17" name="TextBox 16"/>
          <p:cNvSpPr txBox="1"/>
          <p:nvPr/>
        </p:nvSpPr>
        <p:spPr>
          <a:xfrm>
            <a:off x="3763913" y="4584792"/>
            <a:ext cx="1712589" cy="492443"/>
          </a:xfrm>
          <a:prstGeom prst="rect">
            <a:avLst/>
          </a:prstGeom>
          <a:noFill/>
        </p:spPr>
        <p:txBody>
          <a:bodyPr wrap="square" rtlCol="0">
            <a:spAutoFit/>
          </a:bodyPr>
          <a:lstStyle/>
          <a:p>
            <a:pPr algn="ctr"/>
            <a:r>
              <a:rPr lang="en-US" sz="2600" dirty="0">
                <a:latin typeface="+mn-lt"/>
              </a:rPr>
              <a:t>4.76654</a:t>
            </a:r>
          </a:p>
        </p:txBody>
      </p:sp>
      <p:sp>
        <p:nvSpPr>
          <p:cNvPr id="18" name="TextBox 17"/>
          <p:cNvSpPr txBox="1"/>
          <p:nvPr/>
        </p:nvSpPr>
        <p:spPr>
          <a:xfrm>
            <a:off x="5582139" y="4584792"/>
            <a:ext cx="496076" cy="492443"/>
          </a:xfrm>
          <a:prstGeom prst="rect">
            <a:avLst/>
          </a:prstGeom>
          <a:noFill/>
        </p:spPr>
        <p:txBody>
          <a:bodyPr wrap="square" rtlCol="0">
            <a:spAutoFit/>
          </a:bodyPr>
          <a:lstStyle/>
          <a:p>
            <a:pPr algn="ctr"/>
            <a:r>
              <a:rPr lang="en-US" sz="2600" dirty="0">
                <a:latin typeface="+mn-lt"/>
              </a:rPr>
              <a:t>=      </a:t>
            </a:r>
          </a:p>
        </p:txBody>
      </p:sp>
      <p:sp>
        <p:nvSpPr>
          <p:cNvPr id="19" name="TextBox 18"/>
          <p:cNvSpPr txBox="1"/>
          <p:nvPr/>
        </p:nvSpPr>
        <p:spPr>
          <a:xfrm>
            <a:off x="6183854" y="4584792"/>
            <a:ext cx="2072233" cy="492443"/>
          </a:xfrm>
          <a:prstGeom prst="rect">
            <a:avLst/>
          </a:prstGeom>
          <a:noFill/>
        </p:spPr>
        <p:txBody>
          <a:bodyPr wrap="square" rtlCol="0">
            <a:spAutoFit/>
          </a:bodyPr>
          <a:lstStyle/>
          <a:p>
            <a:pPr algn="ctr"/>
            <a:r>
              <a:rPr lang="en-US" sz="2600" b="1" dirty="0">
                <a:solidFill>
                  <a:srgbClr val="C00000"/>
                </a:solidFill>
                <a:latin typeface="+mn-lt"/>
              </a:rPr>
              <a:t>$139,857</a:t>
            </a:r>
            <a:endParaRPr lang="en-US" sz="2600" dirty="0">
              <a:solidFill>
                <a:srgbClr val="C00000"/>
              </a:solidFill>
              <a:latin typeface="+mn-lt"/>
            </a:endParaRPr>
          </a:p>
        </p:txBody>
      </p:sp>
      <p:sp>
        <p:nvSpPr>
          <p:cNvPr id="20" name="TextBox 19"/>
          <p:cNvSpPr txBox="1"/>
          <p:nvPr/>
        </p:nvSpPr>
        <p:spPr>
          <a:xfrm>
            <a:off x="984534" y="5041628"/>
            <a:ext cx="2279455" cy="400110"/>
          </a:xfrm>
          <a:prstGeom prst="rect">
            <a:avLst/>
          </a:prstGeom>
          <a:noFill/>
        </p:spPr>
        <p:txBody>
          <a:bodyPr wrap="square" rtlCol="0">
            <a:spAutoFit/>
          </a:bodyPr>
          <a:lstStyle/>
          <a:p>
            <a:pPr algn="ctr"/>
            <a:r>
              <a:rPr lang="en-US" sz="2000" b="1" dirty="0">
                <a:solidFill>
                  <a:srgbClr val="005392"/>
                </a:solidFill>
                <a:latin typeface="+mn-lt"/>
              </a:rPr>
              <a:t>Amount of loan</a:t>
            </a:r>
          </a:p>
        </p:txBody>
      </p:sp>
      <p:sp>
        <p:nvSpPr>
          <p:cNvPr id="21" name="TextBox 20"/>
          <p:cNvSpPr txBox="1"/>
          <p:nvPr/>
        </p:nvSpPr>
        <p:spPr>
          <a:xfrm>
            <a:off x="3565012" y="5041628"/>
            <a:ext cx="2279455" cy="1323439"/>
          </a:xfrm>
          <a:prstGeom prst="rect">
            <a:avLst/>
          </a:prstGeom>
          <a:noFill/>
        </p:spPr>
        <p:txBody>
          <a:bodyPr wrap="square" rtlCol="0">
            <a:spAutoFit/>
          </a:bodyPr>
          <a:lstStyle/>
          <a:p>
            <a:pPr algn="ctr"/>
            <a:r>
              <a:rPr lang="en-US" sz="2000" b="1" dirty="0">
                <a:solidFill>
                  <a:srgbClr val="005392"/>
                </a:solidFill>
                <a:latin typeface="+mn-lt"/>
              </a:rPr>
              <a:t>Present value of an ordinary annuity of $1</a:t>
            </a:r>
          </a:p>
          <a:p>
            <a:pPr algn="ctr"/>
            <a:r>
              <a:rPr lang="en-US" sz="2000" b="1" i="1" dirty="0">
                <a:solidFill>
                  <a:srgbClr val="005392"/>
                </a:solidFill>
                <a:latin typeface="+mn-lt"/>
              </a:rPr>
              <a:t>n</a:t>
            </a:r>
            <a:r>
              <a:rPr lang="en-US" sz="2000" b="1" dirty="0">
                <a:solidFill>
                  <a:srgbClr val="005392"/>
                </a:solidFill>
                <a:latin typeface="+mn-lt"/>
              </a:rPr>
              <a:t> = 6, </a:t>
            </a:r>
            <a:r>
              <a:rPr lang="en-US" sz="2000" b="1" i="1" dirty="0">
                <a:solidFill>
                  <a:srgbClr val="005392"/>
                </a:solidFill>
                <a:latin typeface="+mn-lt"/>
              </a:rPr>
              <a:t>i</a:t>
            </a:r>
            <a:r>
              <a:rPr lang="en-US" sz="2000" b="1" dirty="0">
                <a:solidFill>
                  <a:srgbClr val="005392"/>
                </a:solidFill>
                <a:latin typeface="+mn-lt"/>
              </a:rPr>
              <a:t> = 7%</a:t>
            </a:r>
          </a:p>
        </p:txBody>
      </p:sp>
      <p:sp>
        <p:nvSpPr>
          <p:cNvPr id="22" name="TextBox 21"/>
          <p:cNvSpPr txBox="1"/>
          <p:nvPr/>
        </p:nvSpPr>
        <p:spPr>
          <a:xfrm>
            <a:off x="6145490" y="5041628"/>
            <a:ext cx="2279455" cy="707886"/>
          </a:xfrm>
          <a:prstGeom prst="rect">
            <a:avLst/>
          </a:prstGeom>
          <a:noFill/>
        </p:spPr>
        <p:txBody>
          <a:bodyPr wrap="square" rtlCol="0">
            <a:spAutoFit/>
          </a:bodyPr>
          <a:lstStyle/>
          <a:p>
            <a:pPr algn="ctr"/>
            <a:r>
              <a:rPr lang="en-US" sz="2000" b="1" dirty="0">
                <a:solidFill>
                  <a:srgbClr val="005392"/>
                </a:solidFill>
                <a:latin typeface="+mn-lt"/>
              </a:rPr>
              <a:t>Installment payment</a:t>
            </a:r>
          </a:p>
        </p:txBody>
      </p:sp>
      <p:sp>
        <p:nvSpPr>
          <p:cNvPr id="13" name="Rectangle 12"/>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LO14-3</a:t>
            </a:r>
            <a:endParaRPr lang="en-US" sz="1500" dirty="0">
              <a:solidFill>
                <a:srgbClr val="0072A2"/>
              </a:solidFill>
              <a:latin typeface="+mj-lt"/>
              <a:ea typeface="Adobe Fan Heiti Std B" pitchFamily="34" charset="-128"/>
              <a:cs typeface="+mj-cs"/>
            </a:endParaRPr>
          </a:p>
        </p:txBody>
      </p:sp>
    </p:spTree>
    <p:custDataLst>
      <p:tags r:id="rId1"/>
    </p:custDataLst>
    <p:extLst>
      <p:ext uri="{BB962C8B-B14F-4D97-AF65-F5344CB8AC3E}">
        <p14:creationId xmlns:p14="http://schemas.microsoft.com/office/powerpoint/2010/main" val="32322226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2"/>
          <p:cNvSpPr>
            <a:spLocks noGrp="1"/>
          </p:cNvSpPr>
          <p:nvPr>
            <p:ph type="title"/>
          </p:nvPr>
        </p:nvSpPr>
        <p:spPr>
          <a:xfrm>
            <a:off x="761999" y="0"/>
            <a:ext cx="8382000" cy="1189653"/>
          </a:xfrm>
        </p:spPr>
        <p:txBody>
          <a:bodyPr/>
          <a:lstStyle/>
          <a:p>
            <a:r>
              <a:rPr lang="en-US" dirty="0"/>
              <a:t>Financial Statement Disclosures</a:t>
            </a:r>
            <a:endParaRPr lang="en-IN" dirty="0"/>
          </a:p>
        </p:txBody>
      </p:sp>
      <p:sp>
        <p:nvSpPr>
          <p:cNvPr id="25" name="Title 2"/>
          <p:cNvSpPr txBox="1">
            <a:spLocks/>
          </p:cNvSpPr>
          <p:nvPr/>
        </p:nvSpPr>
        <p:spPr bwMode="auto">
          <a:xfrm>
            <a:off x="8337573" y="0"/>
            <a:ext cx="738187" cy="363538"/>
          </a:xfrm>
          <a:prstGeom prst="rect">
            <a:avLst/>
          </a:prstGeom>
          <a:noFill/>
          <a:ln>
            <a:noFill/>
          </a:ln>
          <a:extLst/>
        </p:spPr>
        <p:txBody>
          <a:bodyPr anchor="ctr">
            <a:normAutofit/>
          </a:bodyPr>
          <a:lstStyle>
            <a:lvl1pPr algn="l" defTabSz="914400" rtl="0" eaLnBrk="1" latinLnBrk="0" hangingPunct="1">
              <a:lnSpc>
                <a:spcPct val="90000"/>
              </a:lnSpc>
              <a:spcBef>
                <a:spcPct val="0"/>
              </a:spcBef>
              <a:buNone/>
              <a:defRPr sz="3600" kern="1200">
                <a:solidFill>
                  <a:srgbClr val="0072A2"/>
                </a:solidFill>
                <a:latin typeface="+mj-lt"/>
                <a:ea typeface="Adobe Fan Heiti Std B" pitchFamily="34" charset="-128"/>
                <a:cs typeface="+mj-cs"/>
              </a:defRPr>
            </a:lvl1pPr>
          </a:lstStyle>
          <a:p>
            <a:pPr fontAlgn="auto">
              <a:spcAft>
                <a:spcPts val="0"/>
              </a:spcAft>
              <a:defRPr/>
            </a:pPr>
            <a:r>
              <a:rPr lang="en-IN" sz="1500" dirty="0"/>
              <a:t>LO14-4</a:t>
            </a:r>
          </a:p>
        </p:txBody>
      </p:sp>
      <p:sp>
        <p:nvSpPr>
          <p:cNvPr id="11" name="Rounded Rectangle 10"/>
          <p:cNvSpPr/>
          <p:nvPr/>
        </p:nvSpPr>
        <p:spPr>
          <a:xfrm>
            <a:off x="727789" y="927378"/>
            <a:ext cx="8347972" cy="985050"/>
          </a:xfrm>
          <a:prstGeom prst="roundRect">
            <a:avLst/>
          </a:prstGeom>
          <a:solidFill>
            <a:schemeClr val="accent4">
              <a:lumMod val="40000"/>
              <a:lumOff val="60000"/>
            </a:schemeClr>
          </a:solidFill>
          <a:ln>
            <a:solidFill>
              <a:schemeClr val="accent4">
                <a:lumMod val="50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Fair value of financial instruments must be disclosed either in:</a:t>
            </a:r>
          </a:p>
        </p:txBody>
      </p:sp>
      <p:sp>
        <p:nvSpPr>
          <p:cNvPr id="12" name="Rounded Rectangle 11"/>
          <p:cNvSpPr/>
          <p:nvPr/>
        </p:nvSpPr>
        <p:spPr>
          <a:xfrm>
            <a:off x="5470403" y="2273208"/>
            <a:ext cx="3322902" cy="895500"/>
          </a:xfrm>
          <a:prstGeom prst="roundRect">
            <a:avLst/>
          </a:prstGeom>
          <a:ln>
            <a:solidFill>
              <a:srgbClr val="C0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dirty="0">
                <a:solidFill>
                  <a:schemeClr val="tx1"/>
                </a:solidFill>
              </a:rPr>
              <a:t>Disclosure notes</a:t>
            </a:r>
          </a:p>
        </p:txBody>
      </p:sp>
      <p:sp>
        <p:nvSpPr>
          <p:cNvPr id="13" name="Rounded Rectangle 12"/>
          <p:cNvSpPr/>
          <p:nvPr/>
        </p:nvSpPr>
        <p:spPr>
          <a:xfrm>
            <a:off x="1249098" y="2273208"/>
            <a:ext cx="3322902" cy="895500"/>
          </a:xfrm>
          <a:prstGeom prst="roundRect">
            <a:avLst/>
          </a:prstGeom>
          <a:ln>
            <a:solidFill>
              <a:srgbClr val="C0000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IN" sz="2800" dirty="0">
                <a:solidFill>
                  <a:schemeClr val="tx1"/>
                </a:solidFill>
              </a:rPr>
              <a:t>Body of </a:t>
            </a:r>
            <a:r>
              <a:rPr lang="en-IN" sz="2800" dirty="0" smtClean="0">
                <a:solidFill>
                  <a:schemeClr val="tx1"/>
                </a:solidFill>
              </a:rPr>
              <a:t>financial </a:t>
            </a:r>
            <a:r>
              <a:rPr lang="en-IN" sz="2800" dirty="0">
                <a:solidFill>
                  <a:schemeClr val="tx1"/>
                </a:solidFill>
              </a:rPr>
              <a:t>s</a:t>
            </a:r>
            <a:r>
              <a:rPr lang="en-IN" sz="2800" dirty="0" smtClean="0">
                <a:solidFill>
                  <a:schemeClr val="tx1"/>
                </a:solidFill>
              </a:rPr>
              <a:t>tatement</a:t>
            </a:r>
            <a:endParaRPr lang="en-IN" sz="2800" dirty="0">
              <a:solidFill>
                <a:schemeClr val="tx1"/>
              </a:solidFill>
            </a:endParaRPr>
          </a:p>
        </p:txBody>
      </p:sp>
      <p:cxnSp>
        <p:nvCxnSpPr>
          <p:cNvPr id="14" name="Straight Arrow Connector 13"/>
          <p:cNvCxnSpPr/>
          <p:nvPr/>
        </p:nvCxnSpPr>
        <p:spPr>
          <a:xfrm flipH="1">
            <a:off x="2910549" y="1984260"/>
            <a:ext cx="673640" cy="199907"/>
          </a:xfrm>
          <a:prstGeom prst="straightConnector1">
            <a:avLst/>
          </a:prstGeom>
          <a:ln w="28575">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6594636" y="1984260"/>
            <a:ext cx="537218" cy="199907"/>
          </a:xfrm>
          <a:prstGeom prst="straightConnector1">
            <a:avLst/>
          </a:prstGeom>
          <a:ln w="28575">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685799" y="3553169"/>
            <a:ext cx="7064630" cy="3026875"/>
          </a:xfrm>
          <a:prstGeom prst="rect">
            <a:avLst/>
          </a:prstGeom>
          <a:ln w="28575">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2000" dirty="0"/>
          </a:p>
          <a:p>
            <a:pPr marL="457200" indent="-457200">
              <a:buFont typeface="Arial" panose="020B0604020202020204" pitchFamily="34" charset="0"/>
              <a:buChar char="•"/>
            </a:pPr>
            <a:r>
              <a:rPr lang="en-IN" sz="2400" dirty="0">
                <a:solidFill>
                  <a:schemeClr val="tx1"/>
                </a:solidFill>
              </a:rPr>
              <a:t>Nature of the company liabilities</a:t>
            </a:r>
          </a:p>
          <a:p>
            <a:pPr marL="457200" indent="-457200">
              <a:buFont typeface="Arial" panose="020B0604020202020204" pitchFamily="34" charset="0"/>
              <a:buChar char="•"/>
            </a:pPr>
            <a:r>
              <a:rPr lang="en-IN" sz="2400" dirty="0">
                <a:solidFill>
                  <a:schemeClr val="tx1"/>
                </a:solidFill>
              </a:rPr>
              <a:t>Interest rates</a:t>
            </a:r>
          </a:p>
          <a:p>
            <a:pPr marL="457200" indent="-457200">
              <a:buFont typeface="Arial" panose="020B0604020202020204" pitchFamily="34" charset="0"/>
              <a:buChar char="•"/>
            </a:pPr>
            <a:r>
              <a:rPr lang="en-IN" sz="2400" dirty="0">
                <a:solidFill>
                  <a:schemeClr val="tx1"/>
                </a:solidFill>
              </a:rPr>
              <a:t>Maturity dates</a:t>
            </a:r>
          </a:p>
          <a:p>
            <a:pPr marL="457200" indent="-457200">
              <a:buFont typeface="Arial" panose="020B0604020202020204" pitchFamily="34" charset="0"/>
              <a:buChar char="•"/>
            </a:pPr>
            <a:r>
              <a:rPr lang="en-IN" sz="2400" dirty="0">
                <a:solidFill>
                  <a:schemeClr val="tx1"/>
                </a:solidFill>
              </a:rPr>
              <a:t>Call provisions</a:t>
            </a:r>
          </a:p>
          <a:p>
            <a:pPr marL="457200" indent="-457200">
              <a:buFont typeface="Arial" panose="020B0604020202020204" pitchFamily="34" charset="0"/>
              <a:buChar char="•"/>
            </a:pPr>
            <a:r>
              <a:rPr lang="en-IN" sz="2400" dirty="0">
                <a:solidFill>
                  <a:schemeClr val="tx1"/>
                </a:solidFill>
              </a:rPr>
              <a:t>Conversion options</a:t>
            </a:r>
          </a:p>
          <a:p>
            <a:pPr marL="457200" indent="-457200">
              <a:buFont typeface="Arial" panose="020B0604020202020204" pitchFamily="34" charset="0"/>
              <a:buChar char="•"/>
            </a:pPr>
            <a:r>
              <a:rPr lang="en-IN" sz="2400" dirty="0">
                <a:solidFill>
                  <a:schemeClr val="tx1"/>
                </a:solidFill>
              </a:rPr>
              <a:t>Restrictions by creditors</a:t>
            </a:r>
          </a:p>
          <a:p>
            <a:pPr marL="457200" indent="-457200">
              <a:buFont typeface="Arial" panose="020B0604020202020204" pitchFamily="34" charset="0"/>
              <a:buChar char="•"/>
            </a:pPr>
            <a:r>
              <a:rPr lang="en-IN" sz="2400" dirty="0">
                <a:solidFill>
                  <a:schemeClr val="tx1"/>
                </a:solidFill>
              </a:rPr>
              <a:t>Assets pledged as collateral</a:t>
            </a:r>
          </a:p>
        </p:txBody>
      </p:sp>
      <p:sp>
        <p:nvSpPr>
          <p:cNvPr id="18" name="Freeform 17"/>
          <p:cNvSpPr/>
          <p:nvPr/>
        </p:nvSpPr>
        <p:spPr>
          <a:xfrm>
            <a:off x="990599" y="3247439"/>
            <a:ext cx="5187181" cy="469601"/>
          </a:xfrm>
          <a:custGeom>
            <a:avLst/>
            <a:gdLst>
              <a:gd name="connsiteX0" fmla="*/ 0 w 5654040"/>
              <a:gd name="connsiteY0" fmla="*/ 152523 h 915120"/>
              <a:gd name="connsiteX1" fmla="*/ 152523 w 5654040"/>
              <a:gd name="connsiteY1" fmla="*/ 0 h 915120"/>
              <a:gd name="connsiteX2" fmla="*/ 5501517 w 5654040"/>
              <a:gd name="connsiteY2" fmla="*/ 0 h 915120"/>
              <a:gd name="connsiteX3" fmla="*/ 5654040 w 5654040"/>
              <a:gd name="connsiteY3" fmla="*/ 152523 h 915120"/>
              <a:gd name="connsiteX4" fmla="*/ 5654040 w 5654040"/>
              <a:gd name="connsiteY4" fmla="*/ 762597 h 915120"/>
              <a:gd name="connsiteX5" fmla="*/ 5501517 w 5654040"/>
              <a:gd name="connsiteY5" fmla="*/ 915120 h 915120"/>
              <a:gd name="connsiteX6" fmla="*/ 152523 w 5654040"/>
              <a:gd name="connsiteY6" fmla="*/ 915120 h 915120"/>
              <a:gd name="connsiteX7" fmla="*/ 0 w 5654040"/>
              <a:gd name="connsiteY7" fmla="*/ 762597 h 915120"/>
              <a:gd name="connsiteX8" fmla="*/ 0 w 5654040"/>
              <a:gd name="connsiteY8" fmla="*/ 152523 h 91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54040" h="915120">
                <a:moveTo>
                  <a:pt x="0" y="152523"/>
                </a:moveTo>
                <a:cubicBezTo>
                  <a:pt x="0" y="68287"/>
                  <a:pt x="68287" y="0"/>
                  <a:pt x="152523" y="0"/>
                </a:cubicBezTo>
                <a:lnTo>
                  <a:pt x="5501517" y="0"/>
                </a:lnTo>
                <a:cubicBezTo>
                  <a:pt x="5585753" y="0"/>
                  <a:pt x="5654040" y="68287"/>
                  <a:pt x="5654040" y="152523"/>
                </a:cubicBezTo>
                <a:lnTo>
                  <a:pt x="5654040" y="762597"/>
                </a:lnTo>
                <a:cubicBezTo>
                  <a:pt x="5654040" y="846833"/>
                  <a:pt x="5585753" y="915120"/>
                  <a:pt x="5501517" y="915120"/>
                </a:cubicBezTo>
                <a:lnTo>
                  <a:pt x="152523" y="915120"/>
                </a:lnTo>
                <a:cubicBezTo>
                  <a:pt x="68287" y="915120"/>
                  <a:pt x="0" y="846833"/>
                  <a:pt x="0" y="762597"/>
                </a:cubicBezTo>
                <a:lnTo>
                  <a:pt x="0" y="152523"/>
                </a:lnTo>
                <a:close/>
              </a:path>
            </a:pathLst>
          </a:custGeom>
          <a:ln>
            <a:solidFill>
              <a:srgbClr val="C00000"/>
            </a:solidFill>
          </a:ln>
        </p:spPr>
        <p:style>
          <a:lnRef idx="1">
            <a:schemeClr val="accent2"/>
          </a:lnRef>
          <a:fillRef idx="2">
            <a:schemeClr val="accent2"/>
          </a:fillRef>
          <a:effectRef idx="1">
            <a:schemeClr val="accent2"/>
          </a:effectRef>
          <a:fontRef idx="minor">
            <a:schemeClr val="dk1"/>
          </a:fontRef>
        </p:style>
        <p:txBody>
          <a:bodyPr spcFirstLastPara="0" vert="horz" wrap="square" lIns="258381" tIns="44672" rIns="258381" bIns="44672" numCol="1" spcCol="1270" anchor="ctr" anchorCtr="0">
            <a:noAutofit/>
          </a:bodyPr>
          <a:lstStyle/>
          <a:p>
            <a:pPr lvl="0" defTabSz="1377950">
              <a:lnSpc>
                <a:spcPct val="90000"/>
              </a:lnSpc>
              <a:spcAft>
                <a:spcPct val="35000"/>
              </a:spcAft>
            </a:pPr>
            <a:r>
              <a:rPr lang="en-US" sz="2800" b="1" dirty="0">
                <a:solidFill>
                  <a:schemeClr val="tx1"/>
                </a:solidFill>
              </a:rPr>
              <a:t>Disclosure note should include:</a:t>
            </a:r>
            <a:endParaRPr lang="en-US" sz="2800" kern="1200" dirty="0">
              <a:solidFill>
                <a:schemeClr val="tx1"/>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par>
                          <p:cTn id="8" fill="hold">
                            <p:stCondLst>
                              <p:cond delay="750"/>
                            </p:stCondLst>
                            <p:childTnLst>
                              <p:par>
                                <p:cTn id="9" presetID="22" presetClass="entr" presetSubtype="4" fill="hold" nodeType="afterEffect">
                                  <p:stCondLst>
                                    <p:cond delay="25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500"/>
                                        <p:tgtEl>
                                          <p:spTgt spid="15"/>
                                        </p:tgtEl>
                                      </p:cBhvr>
                                    </p:animEffect>
                                  </p:childTnLst>
                                </p:cTn>
                              </p:par>
                            </p:childTnLst>
                          </p:cTn>
                        </p:par>
                        <p:par>
                          <p:cTn id="12" fill="hold">
                            <p:stCondLst>
                              <p:cond delay="1500"/>
                            </p:stCondLst>
                            <p:childTnLst>
                              <p:par>
                                <p:cTn id="13" presetID="1" presetClass="entr" presetSubtype="0" fill="hold" grpId="0" nodeType="afterEffect">
                                  <p:stCondLst>
                                    <p:cond delay="50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2000"/>
                            </p:stCondLst>
                            <p:childTnLst>
                              <p:par>
                                <p:cTn id="16" presetID="1" presetClass="entr" presetSubtype="0"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7" grpId="0" animBg="1"/>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 Makers’ Perspective</a:t>
            </a:r>
            <a:endParaRPr lang="en-IN" dirty="0">
              <a:solidFill>
                <a:srgbClr val="005392"/>
              </a:solidFill>
            </a:endParaRPr>
          </a:p>
        </p:txBody>
      </p:sp>
      <p:sp>
        <p:nvSpPr>
          <p:cNvPr id="3" name="Content Placeholder 2"/>
          <p:cNvSpPr>
            <a:spLocks noGrp="1"/>
          </p:cNvSpPr>
          <p:nvPr>
            <p:ph idx="1"/>
          </p:nvPr>
        </p:nvSpPr>
        <p:spPr>
          <a:xfrm>
            <a:off x="761999" y="1117416"/>
            <a:ext cx="8013600" cy="5057775"/>
          </a:xfrm>
        </p:spPr>
        <p:txBody>
          <a:bodyPr/>
          <a:lstStyle/>
          <a:p>
            <a:r>
              <a:rPr lang="en-IN" dirty="0"/>
              <a:t>Knowing risk is the core of business </a:t>
            </a:r>
            <a:r>
              <a:rPr lang="en-IN" dirty="0" smtClean="0"/>
              <a:t>decision-making </a:t>
            </a:r>
            <a:r>
              <a:rPr lang="en-IN" dirty="0"/>
              <a:t>process</a:t>
            </a:r>
          </a:p>
          <a:p>
            <a:endParaRPr lang="en-IN" dirty="0"/>
          </a:p>
        </p:txBody>
      </p:sp>
      <p:sp>
        <p:nvSpPr>
          <p:cNvPr id="4" name="Title 2"/>
          <p:cNvSpPr txBox="1">
            <a:spLocks/>
          </p:cNvSpPr>
          <p:nvPr/>
        </p:nvSpPr>
        <p:spPr bwMode="auto">
          <a:xfrm>
            <a:off x="8389940" y="0"/>
            <a:ext cx="738187" cy="363538"/>
          </a:xfrm>
          <a:prstGeom prst="rect">
            <a:avLst/>
          </a:prstGeom>
          <a:noFill/>
          <a:ln>
            <a:noFill/>
          </a:ln>
          <a:extLst/>
        </p:spPr>
        <p:txBody>
          <a:bodyPr anchor="ctr">
            <a:normAutofit/>
          </a:bodyPr>
          <a:lstStyle>
            <a:lvl1pPr algn="l" defTabSz="914400" rtl="0" eaLnBrk="1" latinLnBrk="0" hangingPunct="1">
              <a:lnSpc>
                <a:spcPct val="90000"/>
              </a:lnSpc>
              <a:spcBef>
                <a:spcPct val="0"/>
              </a:spcBef>
              <a:buNone/>
              <a:defRPr sz="3600" kern="1200">
                <a:solidFill>
                  <a:srgbClr val="0072A2"/>
                </a:solidFill>
                <a:latin typeface="+mj-lt"/>
                <a:ea typeface="Adobe Fan Heiti Std B" pitchFamily="34" charset="-128"/>
                <a:cs typeface="+mj-cs"/>
              </a:defRPr>
            </a:lvl1pPr>
          </a:lstStyle>
          <a:p>
            <a:pPr fontAlgn="auto">
              <a:spcAft>
                <a:spcPts val="0"/>
              </a:spcAft>
              <a:defRPr/>
            </a:pPr>
            <a:r>
              <a:rPr lang="en-IN" sz="1500" dirty="0"/>
              <a:t>LO14-4</a:t>
            </a:r>
          </a:p>
        </p:txBody>
      </p:sp>
      <p:graphicFrame>
        <p:nvGraphicFramePr>
          <p:cNvPr id="5" name="Diagram 4"/>
          <p:cNvGraphicFramePr/>
          <p:nvPr>
            <p:custDataLst>
              <p:tags r:id="rId2"/>
            </p:custDataLst>
            <p:extLst>
              <p:ext uri="{D42A27DB-BD31-4B8C-83A1-F6EECF244321}">
                <p14:modId xmlns:p14="http://schemas.microsoft.com/office/powerpoint/2010/main" val="181071922"/>
              </p:ext>
            </p:extLst>
          </p:nvPr>
        </p:nvGraphicFramePr>
        <p:xfrm>
          <a:off x="1523999" y="2056497"/>
          <a:ext cx="6298665" cy="275437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p:cNvSpPr txBox="1"/>
          <p:nvPr/>
        </p:nvSpPr>
        <p:spPr>
          <a:xfrm rot="21290258">
            <a:off x="3305357" y="3185939"/>
            <a:ext cx="2943362" cy="503823"/>
          </a:xfrm>
          <a:prstGeom prst="rect">
            <a:avLst/>
          </a:prstGeom>
          <a:noFill/>
        </p:spPr>
        <p:txBody>
          <a:bodyPr wrap="square" rtlCol="0">
            <a:spAutoFit/>
          </a:bodyPr>
          <a:lstStyle/>
          <a:p>
            <a:r>
              <a:rPr lang="en-US" sz="2600" dirty="0">
                <a:latin typeface="+mn-lt"/>
              </a:rPr>
              <a:t>Risk-return trade-off</a:t>
            </a:r>
          </a:p>
        </p:txBody>
      </p:sp>
      <p:sp>
        <p:nvSpPr>
          <p:cNvPr id="7" name="TextBox 6"/>
          <p:cNvSpPr txBox="1"/>
          <p:nvPr/>
        </p:nvSpPr>
        <p:spPr>
          <a:xfrm>
            <a:off x="671201" y="4842420"/>
            <a:ext cx="8307255" cy="1692771"/>
          </a:xfrm>
          <a:prstGeom prst="rect">
            <a:avLst/>
          </a:prstGeom>
          <a:noFill/>
        </p:spPr>
        <p:txBody>
          <a:bodyPr wrap="square" rtlCol="0">
            <a:spAutoFit/>
          </a:bodyPr>
          <a:lstStyle/>
          <a:p>
            <a:r>
              <a:rPr lang="en-US" sz="2600" b="1" i="1" dirty="0">
                <a:solidFill>
                  <a:srgbClr val="C00000"/>
                </a:solidFill>
                <a:latin typeface="+mn-lt"/>
              </a:rPr>
              <a:t>Favorable financial leverage</a:t>
            </a:r>
            <a:r>
              <a:rPr lang="en-US" sz="2600" i="1" dirty="0">
                <a:latin typeface="+mn-lt"/>
              </a:rPr>
              <a:t>: </a:t>
            </a:r>
            <a:r>
              <a:rPr lang="en-US" sz="2600" dirty="0">
                <a:latin typeface="+mn-lt"/>
              </a:rPr>
              <a:t>if a company earns a return on borrowed funds in excess of the cost of borrowing the funds, shareholders are provided with a total return greater than what could have been earned with equity funds alone</a:t>
            </a:r>
          </a:p>
        </p:txBody>
      </p:sp>
      <p:sp>
        <p:nvSpPr>
          <p:cNvPr id="8" name="TextBox 7"/>
          <p:cNvSpPr txBox="1"/>
          <p:nvPr/>
        </p:nvSpPr>
        <p:spPr>
          <a:xfrm>
            <a:off x="4210815" y="2128734"/>
            <a:ext cx="2961717" cy="830997"/>
          </a:xfrm>
          <a:prstGeom prst="rect">
            <a:avLst/>
          </a:prstGeom>
          <a:noFill/>
        </p:spPr>
        <p:txBody>
          <a:bodyPr wrap="square" rtlCol="0">
            <a:spAutoFit/>
          </a:bodyPr>
          <a:lstStyle/>
          <a:p>
            <a:pPr algn="ctr"/>
            <a:r>
              <a:rPr lang="en-US" sz="2400" dirty="0" smtClean="0">
                <a:latin typeface="Calibri"/>
                <a:cs typeface="Calibri"/>
              </a:rPr>
              <a:t>Return excess of borrowed cost</a:t>
            </a:r>
            <a:endParaRPr lang="en-US" sz="2400" dirty="0">
              <a:latin typeface="Calibri"/>
              <a:cs typeface="Calibri"/>
            </a:endParaRPr>
          </a:p>
        </p:txBody>
      </p:sp>
      <p:sp>
        <p:nvSpPr>
          <p:cNvPr id="9" name="TextBox 8"/>
          <p:cNvSpPr txBox="1"/>
          <p:nvPr/>
        </p:nvSpPr>
        <p:spPr>
          <a:xfrm>
            <a:off x="2693838" y="3934659"/>
            <a:ext cx="2311584" cy="830997"/>
          </a:xfrm>
          <a:prstGeom prst="rect">
            <a:avLst/>
          </a:prstGeom>
          <a:noFill/>
        </p:spPr>
        <p:txBody>
          <a:bodyPr wrap="square" rtlCol="0">
            <a:spAutoFit/>
          </a:bodyPr>
          <a:lstStyle/>
          <a:p>
            <a:pPr algn="ctr"/>
            <a:r>
              <a:rPr lang="en-US" sz="2400" dirty="0" smtClean="0">
                <a:latin typeface="Calibri"/>
                <a:cs typeface="Calibri"/>
              </a:rPr>
              <a:t>Return less than borrowed cost</a:t>
            </a:r>
            <a:endParaRPr lang="en-US" sz="2400" dirty="0">
              <a:latin typeface="Calibri"/>
              <a:cs typeface="Calibri"/>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200" fill="hold">
                                          <p:stCondLst>
                                            <p:cond delay="0"/>
                                          </p:stCondLst>
                                        </p:cTn>
                                        <p:tgtEl>
                                          <p:spTgt spid="6"/>
                                        </p:tgtEl>
                                        <p:attrNameLst>
                                          <p:attrName>r</p:attrName>
                                        </p:attrNameLst>
                                      </p:cBhvr>
                                    </p:animRot>
                                    <p:animRot by="-240000">
                                      <p:cBhvr>
                                        <p:cTn id="7" dur="400" fill="hold">
                                          <p:stCondLst>
                                            <p:cond delay="400"/>
                                          </p:stCondLst>
                                        </p:cTn>
                                        <p:tgtEl>
                                          <p:spTgt spid="6"/>
                                        </p:tgtEl>
                                        <p:attrNameLst>
                                          <p:attrName>r</p:attrName>
                                        </p:attrNameLst>
                                      </p:cBhvr>
                                    </p:animRot>
                                    <p:animRot by="240000">
                                      <p:cBhvr>
                                        <p:cTn id="8" dur="400" fill="hold">
                                          <p:stCondLst>
                                            <p:cond delay="800"/>
                                          </p:stCondLst>
                                        </p:cTn>
                                        <p:tgtEl>
                                          <p:spTgt spid="6"/>
                                        </p:tgtEl>
                                        <p:attrNameLst>
                                          <p:attrName>r</p:attrName>
                                        </p:attrNameLst>
                                      </p:cBhvr>
                                    </p:animRot>
                                    <p:animRot by="-240000">
                                      <p:cBhvr>
                                        <p:cTn id="9" dur="400" fill="hold">
                                          <p:stCondLst>
                                            <p:cond delay="1200"/>
                                          </p:stCondLst>
                                        </p:cTn>
                                        <p:tgtEl>
                                          <p:spTgt spid="6"/>
                                        </p:tgtEl>
                                        <p:attrNameLst>
                                          <p:attrName>r</p:attrName>
                                        </p:attrNameLst>
                                      </p:cBhvr>
                                    </p:animRot>
                                    <p:animRot by="120000">
                                      <p:cBhvr>
                                        <p:cTn id="10" dur="400" fill="hold">
                                          <p:stCondLst>
                                            <p:cond delay="1600"/>
                                          </p:stCondLst>
                                        </p:cTn>
                                        <p:tgtEl>
                                          <p:spTgt spid="6"/>
                                        </p:tgtEl>
                                        <p:attrNameLst>
                                          <p:attrName>r</p:attrName>
                                        </p:attrNameLst>
                                      </p:cBhvr>
                                    </p:animRot>
                                  </p:childTnLst>
                                </p:cTn>
                              </p:par>
                              <p:par>
                                <p:cTn id="11" presetID="32" presetClass="emph" presetSubtype="0" fill="hold" grpId="0" nodeType="withEffect">
                                  <p:stCondLst>
                                    <p:cond delay="0"/>
                                  </p:stCondLst>
                                  <p:childTnLst>
                                    <p:animRot by="120000">
                                      <p:cBhvr>
                                        <p:cTn id="12" dur="200" fill="hold">
                                          <p:stCondLst>
                                            <p:cond delay="0"/>
                                          </p:stCondLst>
                                        </p:cTn>
                                        <p:tgtEl>
                                          <p:spTgt spid="5"/>
                                        </p:tgtEl>
                                        <p:attrNameLst>
                                          <p:attrName>r</p:attrName>
                                        </p:attrNameLst>
                                      </p:cBhvr>
                                    </p:animRot>
                                    <p:animRot by="-240000">
                                      <p:cBhvr>
                                        <p:cTn id="13" dur="400" fill="hold">
                                          <p:stCondLst>
                                            <p:cond delay="400"/>
                                          </p:stCondLst>
                                        </p:cTn>
                                        <p:tgtEl>
                                          <p:spTgt spid="5"/>
                                        </p:tgtEl>
                                        <p:attrNameLst>
                                          <p:attrName>r</p:attrName>
                                        </p:attrNameLst>
                                      </p:cBhvr>
                                    </p:animRot>
                                    <p:animRot by="240000">
                                      <p:cBhvr>
                                        <p:cTn id="14" dur="400" fill="hold">
                                          <p:stCondLst>
                                            <p:cond delay="800"/>
                                          </p:stCondLst>
                                        </p:cTn>
                                        <p:tgtEl>
                                          <p:spTgt spid="5"/>
                                        </p:tgtEl>
                                        <p:attrNameLst>
                                          <p:attrName>r</p:attrName>
                                        </p:attrNameLst>
                                      </p:cBhvr>
                                    </p:animRot>
                                    <p:animRot by="-240000">
                                      <p:cBhvr>
                                        <p:cTn id="15" dur="400" fill="hold">
                                          <p:stCondLst>
                                            <p:cond delay="1200"/>
                                          </p:stCondLst>
                                        </p:cTn>
                                        <p:tgtEl>
                                          <p:spTgt spid="5"/>
                                        </p:tgtEl>
                                        <p:attrNameLst>
                                          <p:attrName>r</p:attrName>
                                        </p:attrNameLst>
                                      </p:cBhvr>
                                    </p:animRot>
                                    <p:animRot by="120000">
                                      <p:cBhvr>
                                        <p:cTn id="16" dur="400" fill="hold">
                                          <p:stCondLst>
                                            <p:cond delay="16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Debt to Equity Ratio</a:t>
            </a:r>
            <a:endParaRPr lang="en-IN" dirty="0"/>
          </a:p>
        </p:txBody>
      </p:sp>
      <p:sp>
        <p:nvSpPr>
          <p:cNvPr id="4" name="Title 2"/>
          <p:cNvSpPr txBox="1">
            <a:spLocks/>
          </p:cNvSpPr>
          <p:nvPr/>
        </p:nvSpPr>
        <p:spPr bwMode="auto">
          <a:xfrm>
            <a:off x="8389940" y="0"/>
            <a:ext cx="738187" cy="363538"/>
          </a:xfrm>
          <a:prstGeom prst="rect">
            <a:avLst/>
          </a:prstGeom>
          <a:noFill/>
          <a:ln>
            <a:noFill/>
          </a:ln>
          <a:extLst/>
        </p:spPr>
        <p:txBody>
          <a:bodyPr anchor="ctr">
            <a:normAutofit/>
          </a:bodyPr>
          <a:lstStyle>
            <a:lvl1pPr algn="l" defTabSz="914400" rtl="0" eaLnBrk="1" latinLnBrk="0" hangingPunct="1">
              <a:lnSpc>
                <a:spcPct val="90000"/>
              </a:lnSpc>
              <a:spcBef>
                <a:spcPct val="0"/>
              </a:spcBef>
              <a:buNone/>
              <a:defRPr sz="3600" kern="1200">
                <a:solidFill>
                  <a:srgbClr val="0072A2"/>
                </a:solidFill>
                <a:latin typeface="+mj-lt"/>
                <a:ea typeface="Adobe Fan Heiti Std B" pitchFamily="34" charset="-128"/>
                <a:cs typeface="+mj-cs"/>
              </a:defRPr>
            </a:lvl1pPr>
          </a:lstStyle>
          <a:p>
            <a:pPr fontAlgn="auto">
              <a:spcAft>
                <a:spcPts val="0"/>
              </a:spcAft>
              <a:defRPr/>
            </a:pPr>
            <a:r>
              <a:rPr lang="en-IN" sz="1500" dirty="0"/>
              <a:t>LO14-4</a:t>
            </a:r>
          </a:p>
        </p:txBody>
      </p:sp>
      <p:sp>
        <p:nvSpPr>
          <p:cNvPr id="5" name="TextBox 4"/>
          <p:cNvSpPr txBox="1"/>
          <p:nvPr/>
        </p:nvSpPr>
        <p:spPr>
          <a:xfrm>
            <a:off x="970984" y="2976599"/>
            <a:ext cx="3578887" cy="492443"/>
          </a:xfrm>
          <a:prstGeom prst="rect">
            <a:avLst/>
          </a:prstGeom>
          <a:noFill/>
        </p:spPr>
        <p:txBody>
          <a:bodyPr wrap="square" rtlCol="0">
            <a:spAutoFit/>
          </a:bodyPr>
          <a:lstStyle/>
          <a:p>
            <a:pPr algn="ctr"/>
            <a:r>
              <a:rPr lang="en-US" sz="2600" b="1" dirty="0">
                <a:solidFill>
                  <a:srgbClr val="C00000"/>
                </a:solidFill>
                <a:latin typeface="+mn-lt"/>
              </a:rPr>
              <a:t>Debt to equity ratio =</a:t>
            </a:r>
          </a:p>
        </p:txBody>
      </p:sp>
      <p:sp>
        <p:nvSpPr>
          <p:cNvPr id="12" name="TextBox 11"/>
          <p:cNvSpPr txBox="1"/>
          <p:nvPr/>
        </p:nvSpPr>
        <p:spPr>
          <a:xfrm>
            <a:off x="5001774" y="2778867"/>
            <a:ext cx="2444428" cy="492443"/>
          </a:xfrm>
          <a:prstGeom prst="rect">
            <a:avLst/>
          </a:prstGeom>
          <a:noFill/>
        </p:spPr>
        <p:txBody>
          <a:bodyPr wrap="square" rtlCol="0">
            <a:spAutoFit/>
          </a:bodyPr>
          <a:lstStyle/>
          <a:p>
            <a:r>
              <a:rPr lang="en-US" sz="2600" dirty="0">
                <a:latin typeface="+mn-lt"/>
              </a:rPr>
              <a:t>Total liabilities</a:t>
            </a:r>
          </a:p>
        </p:txBody>
      </p:sp>
      <p:sp>
        <p:nvSpPr>
          <p:cNvPr id="13" name="TextBox 12"/>
          <p:cNvSpPr txBox="1"/>
          <p:nvPr/>
        </p:nvSpPr>
        <p:spPr>
          <a:xfrm>
            <a:off x="4677200" y="3242705"/>
            <a:ext cx="3578887" cy="492443"/>
          </a:xfrm>
          <a:prstGeom prst="rect">
            <a:avLst/>
          </a:prstGeom>
          <a:noFill/>
        </p:spPr>
        <p:txBody>
          <a:bodyPr wrap="square" rtlCol="0">
            <a:spAutoFit/>
          </a:bodyPr>
          <a:lstStyle/>
          <a:p>
            <a:r>
              <a:rPr lang="en-US" sz="2600" dirty="0">
                <a:latin typeface="+mn-lt"/>
              </a:rPr>
              <a:t>Shareholders’ equity</a:t>
            </a:r>
          </a:p>
        </p:txBody>
      </p:sp>
      <p:cxnSp>
        <p:nvCxnSpPr>
          <p:cNvPr id="7" name="Straight Connector 6"/>
          <p:cNvCxnSpPr/>
          <p:nvPr/>
        </p:nvCxnSpPr>
        <p:spPr>
          <a:xfrm>
            <a:off x="4685006" y="3290068"/>
            <a:ext cx="283091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544450" y="3670025"/>
            <a:ext cx="1538154" cy="515985"/>
          </a:xfrm>
          <a:prstGeom prst="rect">
            <a:avLst/>
          </a:prstGeom>
          <a:noFill/>
        </p:spPr>
        <p:txBody>
          <a:bodyPr wrap="square" rtlCol="0">
            <a:spAutoFit/>
          </a:bodyPr>
          <a:lstStyle/>
          <a:p>
            <a:r>
              <a:rPr lang="en-US" sz="2400" b="1" dirty="0">
                <a:latin typeface="+mn-lt"/>
              </a:rPr>
              <a:t>Coca-Cola</a:t>
            </a:r>
          </a:p>
        </p:txBody>
      </p:sp>
      <p:sp>
        <p:nvSpPr>
          <p:cNvPr id="24" name="TextBox 23"/>
          <p:cNvSpPr txBox="1"/>
          <p:nvPr/>
        </p:nvSpPr>
        <p:spPr>
          <a:xfrm>
            <a:off x="743439" y="4078350"/>
            <a:ext cx="2383884" cy="461665"/>
          </a:xfrm>
          <a:prstGeom prst="rect">
            <a:avLst/>
          </a:prstGeom>
          <a:noFill/>
        </p:spPr>
        <p:txBody>
          <a:bodyPr wrap="square" rtlCol="0">
            <a:spAutoFit/>
          </a:bodyPr>
          <a:lstStyle/>
          <a:p>
            <a:r>
              <a:rPr lang="en-US" sz="2400" dirty="0">
                <a:latin typeface="+mn-lt"/>
              </a:rPr>
              <a:t>Total liabilities</a:t>
            </a:r>
          </a:p>
        </p:txBody>
      </p:sp>
      <p:sp>
        <p:nvSpPr>
          <p:cNvPr id="25" name="TextBox 24"/>
          <p:cNvSpPr txBox="1"/>
          <p:nvPr/>
        </p:nvSpPr>
        <p:spPr>
          <a:xfrm>
            <a:off x="4584418" y="4078350"/>
            <a:ext cx="1287955" cy="461665"/>
          </a:xfrm>
          <a:prstGeom prst="rect">
            <a:avLst/>
          </a:prstGeom>
          <a:noFill/>
        </p:spPr>
        <p:txBody>
          <a:bodyPr wrap="square" rtlCol="0">
            <a:spAutoFit/>
          </a:bodyPr>
          <a:lstStyle/>
          <a:p>
            <a:pPr algn="r"/>
            <a:r>
              <a:rPr lang="en-US" sz="2400" dirty="0">
                <a:latin typeface="+mn-lt"/>
              </a:rPr>
              <a:t>$64,329</a:t>
            </a:r>
          </a:p>
        </p:txBody>
      </p:sp>
      <p:sp>
        <p:nvSpPr>
          <p:cNvPr id="26" name="TextBox 25"/>
          <p:cNvSpPr txBox="1"/>
          <p:nvPr/>
        </p:nvSpPr>
        <p:spPr>
          <a:xfrm>
            <a:off x="6361426" y="4078350"/>
            <a:ext cx="1278881" cy="461665"/>
          </a:xfrm>
          <a:prstGeom prst="rect">
            <a:avLst/>
          </a:prstGeom>
          <a:noFill/>
        </p:spPr>
        <p:txBody>
          <a:bodyPr wrap="square" rtlCol="0">
            <a:spAutoFit/>
          </a:bodyPr>
          <a:lstStyle/>
          <a:p>
            <a:pPr algn="r"/>
            <a:r>
              <a:rPr lang="en-US" sz="2400" dirty="0">
                <a:latin typeface="+mn-lt"/>
              </a:rPr>
              <a:t>$57,637</a:t>
            </a:r>
          </a:p>
        </p:txBody>
      </p:sp>
      <p:sp>
        <p:nvSpPr>
          <p:cNvPr id="27" name="TextBox 26"/>
          <p:cNvSpPr txBox="1"/>
          <p:nvPr/>
        </p:nvSpPr>
        <p:spPr>
          <a:xfrm>
            <a:off x="743549" y="4416939"/>
            <a:ext cx="2909188" cy="461665"/>
          </a:xfrm>
          <a:prstGeom prst="rect">
            <a:avLst/>
          </a:prstGeom>
          <a:noFill/>
        </p:spPr>
        <p:txBody>
          <a:bodyPr wrap="square" rtlCol="0">
            <a:spAutoFit/>
          </a:bodyPr>
          <a:lstStyle/>
          <a:p>
            <a:r>
              <a:rPr lang="en-US" sz="2400" dirty="0">
                <a:latin typeface="+mn-lt"/>
              </a:rPr>
              <a:t>Shareholders’ equity</a:t>
            </a:r>
          </a:p>
        </p:txBody>
      </p:sp>
      <p:sp>
        <p:nvSpPr>
          <p:cNvPr id="28" name="TextBox 27"/>
          <p:cNvSpPr txBox="1"/>
          <p:nvPr/>
        </p:nvSpPr>
        <p:spPr>
          <a:xfrm>
            <a:off x="4549472" y="4416939"/>
            <a:ext cx="1345641" cy="461665"/>
          </a:xfrm>
          <a:prstGeom prst="rect">
            <a:avLst/>
          </a:prstGeom>
          <a:noFill/>
        </p:spPr>
        <p:txBody>
          <a:bodyPr wrap="square" rtlCol="0">
            <a:spAutoFit/>
          </a:bodyPr>
          <a:lstStyle/>
          <a:p>
            <a:pPr algn="r"/>
            <a:r>
              <a:rPr lang="en-US" sz="2400" dirty="0">
                <a:latin typeface="+mn-lt"/>
              </a:rPr>
              <a:t>25,764</a:t>
            </a:r>
          </a:p>
        </p:txBody>
      </p:sp>
      <p:sp>
        <p:nvSpPr>
          <p:cNvPr id="29" name="TextBox 28"/>
          <p:cNvSpPr txBox="1"/>
          <p:nvPr/>
        </p:nvSpPr>
        <p:spPr>
          <a:xfrm>
            <a:off x="6371800" y="4416939"/>
            <a:ext cx="1345641" cy="461665"/>
          </a:xfrm>
          <a:prstGeom prst="rect">
            <a:avLst/>
          </a:prstGeom>
          <a:noFill/>
        </p:spPr>
        <p:txBody>
          <a:bodyPr wrap="square" rtlCol="0">
            <a:spAutoFit/>
          </a:bodyPr>
          <a:lstStyle/>
          <a:p>
            <a:pPr algn="r"/>
            <a:r>
              <a:rPr lang="en-US" sz="2400" dirty="0">
                <a:latin typeface="+mn-lt"/>
              </a:rPr>
              <a:t>12,030</a:t>
            </a:r>
          </a:p>
        </p:txBody>
      </p:sp>
      <p:sp>
        <p:nvSpPr>
          <p:cNvPr id="41" name="TextBox 40"/>
          <p:cNvSpPr txBox="1"/>
          <p:nvPr/>
        </p:nvSpPr>
        <p:spPr>
          <a:xfrm>
            <a:off x="1460745" y="5322016"/>
            <a:ext cx="2940046" cy="461665"/>
          </a:xfrm>
          <a:prstGeom prst="rect">
            <a:avLst/>
          </a:prstGeom>
          <a:noFill/>
        </p:spPr>
        <p:txBody>
          <a:bodyPr wrap="square" rtlCol="0">
            <a:spAutoFit/>
          </a:bodyPr>
          <a:lstStyle/>
          <a:p>
            <a:r>
              <a:rPr lang="en-US" sz="2400" b="1" dirty="0">
                <a:solidFill>
                  <a:srgbClr val="C00000"/>
                </a:solidFill>
                <a:latin typeface="+mn-lt"/>
              </a:rPr>
              <a:t>Debt to equity ratio =</a:t>
            </a:r>
          </a:p>
        </p:txBody>
      </p:sp>
      <p:sp>
        <p:nvSpPr>
          <p:cNvPr id="42" name="TextBox 41"/>
          <p:cNvSpPr txBox="1"/>
          <p:nvPr/>
        </p:nvSpPr>
        <p:spPr>
          <a:xfrm>
            <a:off x="4671218" y="5121923"/>
            <a:ext cx="1202405" cy="461665"/>
          </a:xfrm>
          <a:prstGeom prst="rect">
            <a:avLst/>
          </a:prstGeom>
          <a:noFill/>
        </p:spPr>
        <p:txBody>
          <a:bodyPr wrap="square" rtlCol="0">
            <a:spAutoFit/>
          </a:bodyPr>
          <a:lstStyle/>
          <a:p>
            <a:pPr algn="r"/>
            <a:r>
              <a:rPr lang="en-US" sz="2400" dirty="0">
                <a:latin typeface="+mn-lt"/>
              </a:rPr>
              <a:t>$64,329</a:t>
            </a:r>
          </a:p>
        </p:txBody>
      </p:sp>
      <p:sp>
        <p:nvSpPr>
          <p:cNvPr id="43" name="TextBox 42"/>
          <p:cNvSpPr txBox="1"/>
          <p:nvPr/>
        </p:nvSpPr>
        <p:spPr>
          <a:xfrm>
            <a:off x="4602114" y="5493641"/>
            <a:ext cx="1268374" cy="461665"/>
          </a:xfrm>
          <a:prstGeom prst="rect">
            <a:avLst/>
          </a:prstGeom>
          <a:noFill/>
        </p:spPr>
        <p:txBody>
          <a:bodyPr wrap="square" rtlCol="0">
            <a:spAutoFit/>
          </a:bodyPr>
          <a:lstStyle/>
          <a:p>
            <a:pPr algn="r"/>
            <a:r>
              <a:rPr lang="en-US" sz="2400" dirty="0">
                <a:latin typeface="+mn-lt"/>
              </a:rPr>
              <a:t>$25,764</a:t>
            </a:r>
          </a:p>
        </p:txBody>
      </p:sp>
      <p:cxnSp>
        <p:nvCxnSpPr>
          <p:cNvPr id="44" name="Straight Connector 43"/>
          <p:cNvCxnSpPr/>
          <p:nvPr/>
        </p:nvCxnSpPr>
        <p:spPr>
          <a:xfrm>
            <a:off x="4746046" y="5537738"/>
            <a:ext cx="119339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6485655" y="5100938"/>
            <a:ext cx="1271114" cy="461665"/>
          </a:xfrm>
          <a:prstGeom prst="rect">
            <a:avLst/>
          </a:prstGeom>
          <a:noFill/>
        </p:spPr>
        <p:txBody>
          <a:bodyPr wrap="square" rtlCol="0">
            <a:spAutoFit/>
          </a:bodyPr>
          <a:lstStyle/>
          <a:p>
            <a:pPr algn="r"/>
            <a:r>
              <a:rPr lang="en-US" sz="2400" dirty="0">
                <a:latin typeface="+mn-lt"/>
              </a:rPr>
              <a:t>$57,637</a:t>
            </a:r>
          </a:p>
        </p:txBody>
      </p:sp>
      <p:sp>
        <p:nvSpPr>
          <p:cNvPr id="46" name="TextBox 45"/>
          <p:cNvSpPr txBox="1"/>
          <p:nvPr/>
        </p:nvSpPr>
        <p:spPr>
          <a:xfrm>
            <a:off x="6485655" y="5493641"/>
            <a:ext cx="1271114" cy="461665"/>
          </a:xfrm>
          <a:prstGeom prst="rect">
            <a:avLst/>
          </a:prstGeom>
          <a:noFill/>
        </p:spPr>
        <p:txBody>
          <a:bodyPr wrap="square" rtlCol="0">
            <a:spAutoFit/>
          </a:bodyPr>
          <a:lstStyle/>
          <a:p>
            <a:pPr algn="r"/>
            <a:r>
              <a:rPr lang="en-US" sz="2400" dirty="0">
                <a:latin typeface="+mn-lt"/>
              </a:rPr>
              <a:t>$12,030</a:t>
            </a:r>
          </a:p>
        </p:txBody>
      </p:sp>
      <p:cxnSp>
        <p:nvCxnSpPr>
          <p:cNvPr id="47" name="Straight Connector 46"/>
          <p:cNvCxnSpPr/>
          <p:nvPr/>
        </p:nvCxnSpPr>
        <p:spPr>
          <a:xfrm>
            <a:off x="6577073" y="5544269"/>
            <a:ext cx="119339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4841734" y="6073526"/>
            <a:ext cx="737461" cy="461665"/>
          </a:xfrm>
          <a:prstGeom prst="rect">
            <a:avLst/>
          </a:prstGeom>
          <a:noFill/>
        </p:spPr>
        <p:txBody>
          <a:bodyPr wrap="square" rtlCol="0">
            <a:spAutoFit/>
          </a:bodyPr>
          <a:lstStyle/>
          <a:p>
            <a:pPr algn="r"/>
            <a:r>
              <a:rPr lang="en-US" sz="2400" dirty="0">
                <a:latin typeface="+mn-lt"/>
              </a:rPr>
              <a:t>2.5</a:t>
            </a:r>
          </a:p>
        </p:txBody>
      </p:sp>
      <p:sp>
        <p:nvSpPr>
          <p:cNvPr id="49" name="TextBox 48"/>
          <p:cNvSpPr txBox="1"/>
          <p:nvPr/>
        </p:nvSpPr>
        <p:spPr>
          <a:xfrm>
            <a:off x="6666873" y="6073526"/>
            <a:ext cx="757672" cy="461665"/>
          </a:xfrm>
          <a:prstGeom prst="rect">
            <a:avLst/>
          </a:prstGeom>
          <a:noFill/>
        </p:spPr>
        <p:txBody>
          <a:bodyPr wrap="square" rtlCol="0">
            <a:spAutoFit/>
          </a:bodyPr>
          <a:lstStyle/>
          <a:p>
            <a:pPr algn="r"/>
            <a:r>
              <a:rPr lang="en-US" sz="2400" dirty="0">
                <a:latin typeface="+mn-lt"/>
              </a:rPr>
              <a:t>4.8</a:t>
            </a:r>
          </a:p>
        </p:txBody>
      </p:sp>
      <p:sp>
        <p:nvSpPr>
          <p:cNvPr id="50" name="TextBox 49"/>
          <p:cNvSpPr txBox="1"/>
          <p:nvPr/>
        </p:nvSpPr>
        <p:spPr>
          <a:xfrm>
            <a:off x="6467694" y="3670025"/>
            <a:ext cx="1271202" cy="515985"/>
          </a:xfrm>
          <a:prstGeom prst="rect">
            <a:avLst/>
          </a:prstGeom>
          <a:noFill/>
        </p:spPr>
        <p:txBody>
          <a:bodyPr wrap="square" rtlCol="0">
            <a:spAutoFit/>
          </a:bodyPr>
          <a:lstStyle/>
          <a:p>
            <a:r>
              <a:rPr lang="en-US" sz="2400" b="1" dirty="0">
                <a:latin typeface="+mn-lt"/>
              </a:rPr>
              <a:t>PepsiCo</a:t>
            </a:r>
          </a:p>
        </p:txBody>
      </p:sp>
      <p:sp>
        <p:nvSpPr>
          <p:cNvPr id="51" name="TextBox 50"/>
          <p:cNvSpPr txBox="1"/>
          <p:nvPr/>
        </p:nvSpPr>
        <p:spPr>
          <a:xfrm>
            <a:off x="3952076" y="6073526"/>
            <a:ext cx="328340" cy="461665"/>
          </a:xfrm>
          <a:prstGeom prst="rect">
            <a:avLst/>
          </a:prstGeom>
          <a:noFill/>
        </p:spPr>
        <p:txBody>
          <a:bodyPr wrap="square" rtlCol="0">
            <a:spAutoFit/>
          </a:bodyPr>
          <a:lstStyle/>
          <a:p>
            <a:pPr algn="r"/>
            <a:r>
              <a:rPr lang="en-US" sz="2400" dirty="0">
                <a:latin typeface="+mn-lt"/>
              </a:rPr>
              <a:t>=</a:t>
            </a:r>
          </a:p>
        </p:txBody>
      </p:sp>
      <p:sp>
        <p:nvSpPr>
          <p:cNvPr id="3" name="Oval 2"/>
          <p:cNvSpPr/>
          <p:nvPr/>
        </p:nvSpPr>
        <p:spPr>
          <a:xfrm>
            <a:off x="6577073" y="6073526"/>
            <a:ext cx="1140368" cy="461665"/>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Content Placeholder 2"/>
          <p:cNvSpPr>
            <a:spLocks noGrp="1"/>
          </p:cNvSpPr>
          <p:nvPr>
            <p:ph idx="1"/>
          </p:nvPr>
        </p:nvSpPr>
        <p:spPr>
          <a:xfrm>
            <a:off x="779432" y="1069111"/>
            <a:ext cx="8013600" cy="1674427"/>
          </a:xfrm>
        </p:spPr>
        <p:txBody>
          <a:bodyPr>
            <a:noAutofit/>
          </a:bodyPr>
          <a:lstStyle/>
          <a:p>
            <a:r>
              <a:rPr lang="en-US" sz="2600" dirty="0"/>
              <a:t>Measures the degree of risk</a:t>
            </a:r>
          </a:p>
          <a:p>
            <a:r>
              <a:rPr lang="en-US" sz="2600" dirty="0"/>
              <a:t>The type of risk measured is the </a:t>
            </a:r>
            <a:r>
              <a:rPr lang="en-US" sz="2600" b="1" dirty="0">
                <a:solidFill>
                  <a:srgbClr val="C00000"/>
                </a:solidFill>
              </a:rPr>
              <a:t>default risk </a:t>
            </a:r>
          </a:p>
          <a:p>
            <a:pPr lvl="1"/>
            <a:r>
              <a:rPr lang="en-US" sz="2600" dirty="0"/>
              <a:t>It presumably indicates the likelihood a company will default on its obligations</a:t>
            </a:r>
            <a:endParaRPr lang="en-IN" sz="2600" dirty="0"/>
          </a:p>
        </p:txBody>
      </p:sp>
      <p:sp>
        <p:nvSpPr>
          <p:cNvPr id="8" name="Up Arrow 7"/>
          <p:cNvSpPr/>
          <p:nvPr/>
        </p:nvSpPr>
        <p:spPr>
          <a:xfrm>
            <a:off x="7770466" y="5955306"/>
            <a:ext cx="341147" cy="579885"/>
          </a:xfrm>
          <a:prstGeom prst="upArrow">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p:cNvSpPr txBox="1"/>
          <p:nvPr/>
        </p:nvSpPr>
        <p:spPr>
          <a:xfrm>
            <a:off x="7875773" y="6102954"/>
            <a:ext cx="1278881" cy="492443"/>
          </a:xfrm>
          <a:prstGeom prst="rect">
            <a:avLst/>
          </a:prstGeom>
          <a:noFill/>
        </p:spPr>
        <p:txBody>
          <a:bodyPr wrap="square" rtlCol="0">
            <a:spAutoFit/>
          </a:bodyPr>
          <a:lstStyle/>
          <a:p>
            <a:pPr algn="ctr"/>
            <a:r>
              <a:rPr lang="en-US" sz="2600" b="1" dirty="0">
                <a:solidFill>
                  <a:srgbClr val="C00000"/>
                </a:solidFill>
                <a:latin typeface="+mn-lt"/>
              </a:rPr>
              <a:t>Risk</a:t>
            </a:r>
          </a:p>
        </p:txBody>
      </p:sp>
    </p:spTree>
    <p:custDataLst>
      <p:tags r:id="rId1"/>
    </p:custDataLst>
    <p:extLst>
      <p:ext uri="{BB962C8B-B14F-4D97-AF65-F5344CB8AC3E}">
        <p14:creationId xmlns:p14="http://schemas.microsoft.com/office/powerpoint/2010/main" val="36984102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Rate of Return on Assets</a:t>
            </a:r>
          </a:p>
        </p:txBody>
      </p:sp>
      <p:sp>
        <p:nvSpPr>
          <p:cNvPr id="4" name="Title 2"/>
          <p:cNvSpPr txBox="1">
            <a:spLocks/>
          </p:cNvSpPr>
          <p:nvPr/>
        </p:nvSpPr>
        <p:spPr bwMode="auto">
          <a:xfrm>
            <a:off x="8389940" y="0"/>
            <a:ext cx="738187" cy="363538"/>
          </a:xfrm>
          <a:prstGeom prst="rect">
            <a:avLst/>
          </a:prstGeom>
          <a:noFill/>
          <a:ln>
            <a:noFill/>
          </a:ln>
          <a:extLst/>
        </p:spPr>
        <p:txBody>
          <a:bodyPr anchor="ctr">
            <a:normAutofit/>
          </a:bodyPr>
          <a:lstStyle>
            <a:lvl1pPr algn="l" defTabSz="914400" rtl="0" eaLnBrk="1" latinLnBrk="0" hangingPunct="1">
              <a:lnSpc>
                <a:spcPct val="90000"/>
              </a:lnSpc>
              <a:spcBef>
                <a:spcPct val="0"/>
              </a:spcBef>
              <a:buNone/>
              <a:defRPr sz="3600" kern="1200">
                <a:solidFill>
                  <a:srgbClr val="0072A2"/>
                </a:solidFill>
                <a:latin typeface="+mj-lt"/>
                <a:ea typeface="Adobe Fan Heiti Std B" pitchFamily="34" charset="-128"/>
                <a:cs typeface="+mj-cs"/>
              </a:defRPr>
            </a:lvl1pPr>
          </a:lstStyle>
          <a:p>
            <a:pPr fontAlgn="auto">
              <a:spcAft>
                <a:spcPts val="0"/>
              </a:spcAft>
              <a:defRPr/>
            </a:pPr>
            <a:r>
              <a:rPr lang="en-IN" sz="1500" dirty="0"/>
              <a:t>LO14-4</a:t>
            </a:r>
          </a:p>
        </p:txBody>
      </p:sp>
      <p:sp>
        <p:nvSpPr>
          <p:cNvPr id="5" name="TextBox 4"/>
          <p:cNvSpPr txBox="1"/>
          <p:nvPr/>
        </p:nvSpPr>
        <p:spPr>
          <a:xfrm>
            <a:off x="1240506" y="1605200"/>
            <a:ext cx="3557456" cy="461665"/>
          </a:xfrm>
          <a:prstGeom prst="rect">
            <a:avLst/>
          </a:prstGeom>
          <a:noFill/>
        </p:spPr>
        <p:txBody>
          <a:bodyPr wrap="square" rtlCol="0">
            <a:spAutoFit/>
          </a:bodyPr>
          <a:lstStyle/>
          <a:p>
            <a:pPr algn="r"/>
            <a:r>
              <a:rPr lang="en-IN" sz="2400" b="1" dirty="0">
                <a:solidFill>
                  <a:srgbClr val="C00000"/>
                </a:solidFill>
                <a:latin typeface="+mn-lt"/>
              </a:rPr>
              <a:t>Rate of return on assets = </a:t>
            </a:r>
            <a:endParaRPr lang="en-US" sz="2400" b="1" dirty="0">
              <a:solidFill>
                <a:srgbClr val="C00000"/>
              </a:solidFill>
              <a:latin typeface="+mn-lt"/>
            </a:endParaRPr>
          </a:p>
        </p:txBody>
      </p:sp>
      <p:sp>
        <p:nvSpPr>
          <p:cNvPr id="12" name="TextBox 11"/>
          <p:cNvSpPr txBox="1"/>
          <p:nvPr/>
        </p:nvSpPr>
        <p:spPr>
          <a:xfrm>
            <a:off x="5280086" y="1406364"/>
            <a:ext cx="1659579" cy="461665"/>
          </a:xfrm>
          <a:prstGeom prst="rect">
            <a:avLst/>
          </a:prstGeom>
          <a:noFill/>
        </p:spPr>
        <p:txBody>
          <a:bodyPr wrap="square" rtlCol="0">
            <a:spAutoFit/>
          </a:bodyPr>
          <a:lstStyle/>
          <a:p>
            <a:r>
              <a:rPr lang="en-US" sz="2400" dirty="0">
                <a:latin typeface="+mn-lt"/>
              </a:rPr>
              <a:t>Net income</a:t>
            </a:r>
          </a:p>
        </p:txBody>
      </p:sp>
      <p:sp>
        <p:nvSpPr>
          <p:cNvPr id="13" name="TextBox 12"/>
          <p:cNvSpPr txBox="1"/>
          <p:nvPr/>
        </p:nvSpPr>
        <p:spPr>
          <a:xfrm>
            <a:off x="5269268" y="1853438"/>
            <a:ext cx="1659579" cy="461665"/>
          </a:xfrm>
          <a:prstGeom prst="rect">
            <a:avLst/>
          </a:prstGeom>
          <a:noFill/>
        </p:spPr>
        <p:txBody>
          <a:bodyPr wrap="square" rtlCol="0">
            <a:spAutoFit/>
          </a:bodyPr>
          <a:lstStyle/>
          <a:p>
            <a:r>
              <a:rPr lang="en-US" sz="2400" dirty="0">
                <a:latin typeface="+mn-lt"/>
              </a:rPr>
              <a:t>Total assets</a:t>
            </a:r>
          </a:p>
        </p:txBody>
      </p:sp>
      <p:cxnSp>
        <p:nvCxnSpPr>
          <p:cNvPr id="7" name="Straight Connector 6"/>
          <p:cNvCxnSpPr/>
          <p:nvPr/>
        </p:nvCxnSpPr>
        <p:spPr>
          <a:xfrm>
            <a:off x="5231560" y="1853666"/>
            <a:ext cx="174724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174545" y="2402323"/>
            <a:ext cx="1538154" cy="515985"/>
          </a:xfrm>
          <a:prstGeom prst="rect">
            <a:avLst/>
          </a:prstGeom>
          <a:noFill/>
        </p:spPr>
        <p:txBody>
          <a:bodyPr wrap="square" rtlCol="0">
            <a:spAutoFit/>
          </a:bodyPr>
          <a:lstStyle/>
          <a:p>
            <a:r>
              <a:rPr lang="en-US" sz="2400" b="1" dirty="0">
                <a:latin typeface="+mn-lt"/>
              </a:rPr>
              <a:t>Coca-Cola</a:t>
            </a:r>
          </a:p>
        </p:txBody>
      </p:sp>
      <p:sp>
        <p:nvSpPr>
          <p:cNvPr id="24" name="TextBox 23"/>
          <p:cNvSpPr txBox="1"/>
          <p:nvPr/>
        </p:nvSpPr>
        <p:spPr>
          <a:xfrm>
            <a:off x="1373534" y="2810648"/>
            <a:ext cx="2383884" cy="461665"/>
          </a:xfrm>
          <a:prstGeom prst="rect">
            <a:avLst/>
          </a:prstGeom>
          <a:noFill/>
        </p:spPr>
        <p:txBody>
          <a:bodyPr wrap="square" rtlCol="0">
            <a:spAutoFit/>
          </a:bodyPr>
          <a:lstStyle/>
          <a:p>
            <a:r>
              <a:rPr lang="en-US" sz="2400" dirty="0">
                <a:latin typeface="+mn-lt"/>
              </a:rPr>
              <a:t>Net income</a:t>
            </a:r>
          </a:p>
        </p:txBody>
      </p:sp>
      <p:sp>
        <p:nvSpPr>
          <p:cNvPr id="25" name="TextBox 24"/>
          <p:cNvSpPr txBox="1"/>
          <p:nvPr/>
        </p:nvSpPr>
        <p:spPr>
          <a:xfrm>
            <a:off x="5214513" y="2810648"/>
            <a:ext cx="1287955" cy="461665"/>
          </a:xfrm>
          <a:prstGeom prst="rect">
            <a:avLst/>
          </a:prstGeom>
          <a:noFill/>
        </p:spPr>
        <p:txBody>
          <a:bodyPr wrap="square" rtlCol="0">
            <a:spAutoFit/>
          </a:bodyPr>
          <a:lstStyle/>
          <a:p>
            <a:pPr algn="r"/>
            <a:r>
              <a:rPr lang="en-US" sz="2400" dirty="0">
                <a:latin typeface="+mn-lt"/>
              </a:rPr>
              <a:t>$  7,351</a:t>
            </a:r>
          </a:p>
        </p:txBody>
      </p:sp>
      <p:sp>
        <p:nvSpPr>
          <p:cNvPr id="26" name="TextBox 25"/>
          <p:cNvSpPr txBox="1"/>
          <p:nvPr/>
        </p:nvSpPr>
        <p:spPr>
          <a:xfrm>
            <a:off x="7066937" y="2810648"/>
            <a:ext cx="1278881" cy="461665"/>
          </a:xfrm>
          <a:prstGeom prst="rect">
            <a:avLst/>
          </a:prstGeom>
          <a:noFill/>
        </p:spPr>
        <p:txBody>
          <a:bodyPr wrap="square" rtlCol="0">
            <a:spAutoFit/>
          </a:bodyPr>
          <a:lstStyle/>
          <a:p>
            <a:pPr algn="r"/>
            <a:r>
              <a:rPr lang="en-US" sz="2400" dirty="0">
                <a:latin typeface="+mn-lt"/>
              </a:rPr>
              <a:t>$  5,452</a:t>
            </a:r>
          </a:p>
        </p:txBody>
      </p:sp>
      <p:sp>
        <p:nvSpPr>
          <p:cNvPr id="27" name="TextBox 26"/>
          <p:cNvSpPr txBox="1"/>
          <p:nvPr/>
        </p:nvSpPr>
        <p:spPr>
          <a:xfrm>
            <a:off x="1373644" y="3149237"/>
            <a:ext cx="2909188" cy="461665"/>
          </a:xfrm>
          <a:prstGeom prst="rect">
            <a:avLst/>
          </a:prstGeom>
          <a:noFill/>
        </p:spPr>
        <p:txBody>
          <a:bodyPr wrap="square" rtlCol="0">
            <a:spAutoFit/>
          </a:bodyPr>
          <a:lstStyle/>
          <a:p>
            <a:r>
              <a:rPr lang="en-US" sz="2400" dirty="0">
                <a:latin typeface="+mn-lt"/>
              </a:rPr>
              <a:t>Total assets</a:t>
            </a:r>
          </a:p>
        </p:txBody>
      </p:sp>
      <p:sp>
        <p:nvSpPr>
          <p:cNvPr id="28" name="TextBox 27"/>
          <p:cNvSpPr txBox="1"/>
          <p:nvPr/>
        </p:nvSpPr>
        <p:spPr>
          <a:xfrm>
            <a:off x="5179567" y="3149237"/>
            <a:ext cx="1345641" cy="461665"/>
          </a:xfrm>
          <a:prstGeom prst="rect">
            <a:avLst/>
          </a:prstGeom>
          <a:noFill/>
        </p:spPr>
        <p:txBody>
          <a:bodyPr wrap="square" rtlCol="0">
            <a:spAutoFit/>
          </a:bodyPr>
          <a:lstStyle/>
          <a:p>
            <a:pPr algn="r"/>
            <a:r>
              <a:rPr lang="en-US" sz="2400" dirty="0">
                <a:latin typeface="+mn-lt"/>
              </a:rPr>
              <a:t>$90,093</a:t>
            </a:r>
          </a:p>
        </p:txBody>
      </p:sp>
      <p:sp>
        <p:nvSpPr>
          <p:cNvPr id="29" name="TextBox 28"/>
          <p:cNvSpPr txBox="1"/>
          <p:nvPr/>
        </p:nvSpPr>
        <p:spPr>
          <a:xfrm>
            <a:off x="7001895" y="3149237"/>
            <a:ext cx="1345641" cy="461665"/>
          </a:xfrm>
          <a:prstGeom prst="rect">
            <a:avLst/>
          </a:prstGeom>
          <a:noFill/>
        </p:spPr>
        <p:txBody>
          <a:bodyPr wrap="square" rtlCol="0">
            <a:spAutoFit/>
          </a:bodyPr>
          <a:lstStyle/>
          <a:p>
            <a:pPr algn="r"/>
            <a:r>
              <a:rPr lang="en-US" sz="2400" dirty="0">
                <a:latin typeface="+mn-lt"/>
              </a:rPr>
              <a:t>$69,667</a:t>
            </a:r>
          </a:p>
        </p:txBody>
      </p:sp>
      <p:sp>
        <p:nvSpPr>
          <p:cNvPr id="42" name="TextBox 41"/>
          <p:cNvSpPr txBox="1"/>
          <p:nvPr/>
        </p:nvSpPr>
        <p:spPr>
          <a:xfrm>
            <a:off x="5216470" y="3854221"/>
            <a:ext cx="1202405" cy="461665"/>
          </a:xfrm>
          <a:prstGeom prst="rect">
            <a:avLst/>
          </a:prstGeom>
          <a:noFill/>
        </p:spPr>
        <p:txBody>
          <a:bodyPr wrap="square" rtlCol="0">
            <a:spAutoFit/>
          </a:bodyPr>
          <a:lstStyle/>
          <a:p>
            <a:pPr algn="r"/>
            <a:r>
              <a:rPr lang="en-US" sz="2400" dirty="0">
                <a:latin typeface="+mn-lt"/>
              </a:rPr>
              <a:t>$7,351</a:t>
            </a:r>
          </a:p>
        </p:txBody>
      </p:sp>
      <p:sp>
        <p:nvSpPr>
          <p:cNvPr id="43" name="TextBox 42"/>
          <p:cNvSpPr txBox="1"/>
          <p:nvPr/>
        </p:nvSpPr>
        <p:spPr>
          <a:xfrm>
            <a:off x="5232209" y="4225939"/>
            <a:ext cx="1268374" cy="461665"/>
          </a:xfrm>
          <a:prstGeom prst="rect">
            <a:avLst/>
          </a:prstGeom>
          <a:noFill/>
        </p:spPr>
        <p:txBody>
          <a:bodyPr wrap="square" rtlCol="0">
            <a:spAutoFit/>
          </a:bodyPr>
          <a:lstStyle/>
          <a:p>
            <a:pPr algn="r"/>
            <a:r>
              <a:rPr lang="en-US" sz="2400" dirty="0">
                <a:latin typeface="+mn-lt"/>
              </a:rPr>
              <a:t>$90,093</a:t>
            </a:r>
          </a:p>
        </p:txBody>
      </p:sp>
      <p:cxnSp>
        <p:nvCxnSpPr>
          <p:cNvPr id="44" name="Straight Connector 43"/>
          <p:cNvCxnSpPr/>
          <p:nvPr/>
        </p:nvCxnSpPr>
        <p:spPr>
          <a:xfrm>
            <a:off x="5376141" y="4270036"/>
            <a:ext cx="119339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7030907" y="3833236"/>
            <a:ext cx="1271114" cy="461665"/>
          </a:xfrm>
          <a:prstGeom prst="rect">
            <a:avLst/>
          </a:prstGeom>
          <a:noFill/>
        </p:spPr>
        <p:txBody>
          <a:bodyPr wrap="square" rtlCol="0">
            <a:spAutoFit/>
          </a:bodyPr>
          <a:lstStyle/>
          <a:p>
            <a:pPr algn="r"/>
            <a:r>
              <a:rPr lang="en-US" sz="2400" dirty="0">
                <a:latin typeface="+mn-lt"/>
              </a:rPr>
              <a:t>$5,452</a:t>
            </a:r>
          </a:p>
        </p:txBody>
      </p:sp>
      <p:sp>
        <p:nvSpPr>
          <p:cNvPr id="46" name="TextBox 45"/>
          <p:cNvSpPr txBox="1"/>
          <p:nvPr/>
        </p:nvSpPr>
        <p:spPr>
          <a:xfrm>
            <a:off x="7115750" y="4225939"/>
            <a:ext cx="1271114" cy="461665"/>
          </a:xfrm>
          <a:prstGeom prst="rect">
            <a:avLst/>
          </a:prstGeom>
          <a:noFill/>
        </p:spPr>
        <p:txBody>
          <a:bodyPr wrap="square" rtlCol="0">
            <a:spAutoFit/>
          </a:bodyPr>
          <a:lstStyle/>
          <a:p>
            <a:pPr algn="r"/>
            <a:r>
              <a:rPr lang="en-US" sz="2400" dirty="0">
                <a:latin typeface="+mn-lt"/>
              </a:rPr>
              <a:t>$69,667</a:t>
            </a:r>
          </a:p>
        </p:txBody>
      </p:sp>
      <p:cxnSp>
        <p:nvCxnSpPr>
          <p:cNvPr id="47" name="Straight Connector 46"/>
          <p:cNvCxnSpPr/>
          <p:nvPr/>
        </p:nvCxnSpPr>
        <p:spPr>
          <a:xfrm>
            <a:off x="7207168" y="4276567"/>
            <a:ext cx="119339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5564015" y="4805824"/>
            <a:ext cx="793377" cy="461665"/>
          </a:xfrm>
          <a:prstGeom prst="rect">
            <a:avLst/>
          </a:prstGeom>
          <a:noFill/>
        </p:spPr>
        <p:txBody>
          <a:bodyPr wrap="square" rtlCol="0">
            <a:spAutoFit/>
          </a:bodyPr>
          <a:lstStyle/>
          <a:p>
            <a:pPr algn="r"/>
            <a:r>
              <a:rPr lang="en-US" sz="2400" dirty="0">
                <a:latin typeface="+mn-lt"/>
              </a:rPr>
              <a:t>8.2%</a:t>
            </a:r>
          </a:p>
        </p:txBody>
      </p:sp>
      <p:sp>
        <p:nvSpPr>
          <p:cNvPr id="49" name="TextBox 48"/>
          <p:cNvSpPr txBox="1"/>
          <p:nvPr/>
        </p:nvSpPr>
        <p:spPr>
          <a:xfrm>
            <a:off x="7362833" y="4805824"/>
            <a:ext cx="850721" cy="461665"/>
          </a:xfrm>
          <a:prstGeom prst="rect">
            <a:avLst/>
          </a:prstGeom>
          <a:noFill/>
        </p:spPr>
        <p:txBody>
          <a:bodyPr wrap="square" rtlCol="0">
            <a:spAutoFit/>
          </a:bodyPr>
          <a:lstStyle/>
          <a:p>
            <a:pPr algn="r"/>
            <a:r>
              <a:rPr lang="en-US" sz="2400" dirty="0">
                <a:latin typeface="+mn-lt"/>
              </a:rPr>
              <a:t>7.8%</a:t>
            </a:r>
          </a:p>
        </p:txBody>
      </p:sp>
      <p:sp>
        <p:nvSpPr>
          <p:cNvPr id="50" name="TextBox 49"/>
          <p:cNvSpPr txBox="1"/>
          <p:nvPr/>
        </p:nvSpPr>
        <p:spPr>
          <a:xfrm>
            <a:off x="7097789" y="2402323"/>
            <a:ext cx="1271202" cy="515985"/>
          </a:xfrm>
          <a:prstGeom prst="rect">
            <a:avLst/>
          </a:prstGeom>
          <a:noFill/>
        </p:spPr>
        <p:txBody>
          <a:bodyPr wrap="square" rtlCol="0">
            <a:spAutoFit/>
          </a:bodyPr>
          <a:lstStyle/>
          <a:p>
            <a:r>
              <a:rPr lang="en-US" sz="2400" b="1" dirty="0">
                <a:latin typeface="+mn-lt"/>
              </a:rPr>
              <a:t>PepsiCo</a:t>
            </a:r>
          </a:p>
        </p:txBody>
      </p:sp>
      <p:sp>
        <p:nvSpPr>
          <p:cNvPr id="51" name="TextBox 50"/>
          <p:cNvSpPr txBox="1"/>
          <p:nvPr/>
        </p:nvSpPr>
        <p:spPr>
          <a:xfrm>
            <a:off x="4582171" y="4805824"/>
            <a:ext cx="328340" cy="461665"/>
          </a:xfrm>
          <a:prstGeom prst="rect">
            <a:avLst/>
          </a:prstGeom>
          <a:noFill/>
        </p:spPr>
        <p:txBody>
          <a:bodyPr wrap="square" rtlCol="0">
            <a:spAutoFit/>
          </a:bodyPr>
          <a:lstStyle/>
          <a:p>
            <a:pPr algn="r"/>
            <a:r>
              <a:rPr lang="en-US" sz="2400" dirty="0">
                <a:latin typeface="+mn-lt"/>
              </a:rPr>
              <a:t>=</a:t>
            </a:r>
          </a:p>
        </p:txBody>
      </p:sp>
      <p:sp>
        <p:nvSpPr>
          <p:cNvPr id="30" name="TextBox 29"/>
          <p:cNvSpPr txBox="1"/>
          <p:nvPr/>
        </p:nvSpPr>
        <p:spPr>
          <a:xfrm>
            <a:off x="1151759" y="4022609"/>
            <a:ext cx="3557456" cy="461665"/>
          </a:xfrm>
          <a:prstGeom prst="rect">
            <a:avLst/>
          </a:prstGeom>
          <a:noFill/>
        </p:spPr>
        <p:txBody>
          <a:bodyPr wrap="square" rtlCol="0">
            <a:spAutoFit/>
          </a:bodyPr>
          <a:lstStyle/>
          <a:p>
            <a:pPr algn="r"/>
            <a:r>
              <a:rPr lang="en-IN" sz="2400" b="1" dirty="0">
                <a:solidFill>
                  <a:srgbClr val="C00000"/>
                </a:solidFill>
                <a:latin typeface="+mn-lt"/>
              </a:rPr>
              <a:t>Rate of return on assets </a:t>
            </a:r>
            <a:r>
              <a:rPr lang="en-IN" sz="2400" b="1" dirty="0" smtClean="0">
                <a:solidFill>
                  <a:srgbClr val="C00000"/>
                </a:solidFill>
                <a:latin typeface="+mn-lt"/>
              </a:rPr>
              <a:t>= </a:t>
            </a:r>
            <a:endParaRPr lang="en-US" sz="2400" b="1" dirty="0">
              <a:solidFill>
                <a:srgbClr val="C00000"/>
              </a:solidFill>
              <a:latin typeface="+mn-lt"/>
            </a:endParaRPr>
          </a:p>
        </p:txBody>
      </p:sp>
    </p:spTree>
    <p:custDataLst>
      <p:tags r:id="rId1"/>
    </p:custDataLst>
    <p:extLst>
      <p:ext uri="{BB962C8B-B14F-4D97-AF65-F5344CB8AC3E}">
        <p14:creationId xmlns:p14="http://schemas.microsoft.com/office/powerpoint/2010/main" val="18226739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Rate of Return on Shareholders’ Equity</a:t>
            </a:r>
          </a:p>
        </p:txBody>
      </p:sp>
      <p:sp>
        <p:nvSpPr>
          <p:cNvPr id="4" name="Title 2"/>
          <p:cNvSpPr txBox="1">
            <a:spLocks/>
          </p:cNvSpPr>
          <p:nvPr/>
        </p:nvSpPr>
        <p:spPr bwMode="auto">
          <a:xfrm>
            <a:off x="8389940" y="0"/>
            <a:ext cx="738187" cy="363538"/>
          </a:xfrm>
          <a:prstGeom prst="rect">
            <a:avLst/>
          </a:prstGeom>
          <a:noFill/>
          <a:ln>
            <a:noFill/>
          </a:ln>
          <a:extLst/>
        </p:spPr>
        <p:txBody>
          <a:bodyPr anchor="ctr">
            <a:normAutofit/>
          </a:bodyPr>
          <a:lstStyle>
            <a:lvl1pPr algn="l" defTabSz="914400" rtl="0" eaLnBrk="1" latinLnBrk="0" hangingPunct="1">
              <a:lnSpc>
                <a:spcPct val="90000"/>
              </a:lnSpc>
              <a:spcBef>
                <a:spcPct val="0"/>
              </a:spcBef>
              <a:buNone/>
              <a:defRPr sz="3600" kern="1200">
                <a:solidFill>
                  <a:srgbClr val="0072A2"/>
                </a:solidFill>
                <a:latin typeface="+mj-lt"/>
                <a:ea typeface="Adobe Fan Heiti Std B" pitchFamily="34" charset="-128"/>
                <a:cs typeface="+mj-cs"/>
              </a:defRPr>
            </a:lvl1pPr>
          </a:lstStyle>
          <a:p>
            <a:pPr fontAlgn="auto">
              <a:spcAft>
                <a:spcPts val="0"/>
              </a:spcAft>
              <a:defRPr/>
            </a:pPr>
            <a:r>
              <a:rPr lang="en-IN" sz="1500" dirty="0"/>
              <a:t>LO14-4</a:t>
            </a:r>
          </a:p>
        </p:txBody>
      </p:sp>
      <p:sp>
        <p:nvSpPr>
          <p:cNvPr id="5" name="TextBox 4"/>
          <p:cNvSpPr txBox="1"/>
          <p:nvPr/>
        </p:nvSpPr>
        <p:spPr>
          <a:xfrm>
            <a:off x="526728" y="1498434"/>
            <a:ext cx="5364770" cy="461665"/>
          </a:xfrm>
          <a:prstGeom prst="rect">
            <a:avLst/>
          </a:prstGeom>
          <a:noFill/>
        </p:spPr>
        <p:txBody>
          <a:bodyPr wrap="square" rtlCol="0">
            <a:spAutoFit/>
          </a:bodyPr>
          <a:lstStyle/>
          <a:p>
            <a:pPr algn="r"/>
            <a:r>
              <a:rPr lang="en-IN" sz="2400" dirty="0">
                <a:latin typeface="+mn-lt"/>
              </a:rPr>
              <a:t>Rate of return on shareholders’ equity = </a:t>
            </a:r>
            <a:endParaRPr lang="en-US" sz="2400" dirty="0">
              <a:latin typeface="+mn-lt"/>
            </a:endParaRPr>
          </a:p>
        </p:txBody>
      </p:sp>
      <p:sp>
        <p:nvSpPr>
          <p:cNvPr id="12" name="TextBox 11"/>
          <p:cNvSpPr txBox="1"/>
          <p:nvPr/>
        </p:nvSpPr>
        <p:spPr>
          <a:xfrm>
            <a:off x="6450162" y="1299598"/>
            <a:ext cx="2672769" cy="461665"/>
          </a:xfrm>
          <a:prstGeom prst="rect">
            <a:avLst/>
          </a:prstGeom>
          <a:noFill/>
        </p:spPr>
        <p:txBody>
          <a:bodyPr wrap="square" rtlCol="0">
            <a:spAutoFit/>
          </a:bodyPr>
          <a:lstStyle/>
          <a:p>
            <a:r>
              <a:rPr lang="en-US" sz="2400" dirty="0">
                <a:latin typeface="+mn-lt"/>
              </a:rPr>
              <a:t>Net income</a:t>
            </a:r>
          </a:p>
        </p:txBody>
      </p:sp>
      <p:sp>
        <p:nvSpPr>
          <p:cNvPr id="13" name="TextBox 12"/>
          <p:cNvSpPr txBox="1"/>
          <p:nvPr/>
        </p:nvSpPr>
        <p:spPr>
          <a:xfrm>
            <a:off x="5940019" y="1746672"/>
            <a:ext cx="3038438" cy="461665"/>
          </a:xfrm>
          <a:prstGeom prst="rect">
            <a:avLst/>
          </a:prstGeom>
          <a:noFill/>
        </p:spPr>
        <p:txBody>
          <a:bodyPr wrap="square" rtlCol="0">
            <a:spAutoFit/>
          </a:bodyPr>
          <a:lstStyle/>
          <a:p>
            <a:r>
              <a:rPr lang="en-US" sz="2400" dirty="0">
                <a:latin typeface="+mn-lt"/>
              </a:rPr>
              <a:t>Shareholders’ equity</a:t>
            </a:r>
          </a:p>
        </p:txBody>
      </p:sp>
      <p:cxnSp>
        <p:nvCxnSpPr>
          <p:cNvPr id="7" name="Straight Connector 6"/>
          <p:cNvCxnSpPr/>
          <p:nvPr/>
        </p:nvCxnSpPr>
        <p:spPr>
          <a:xfrm>
            <a:off x="5875549" y="1746900"/>
            <a:ext cx="28139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199647" y="2295557"/>
            <a:ext cx="1538154" cy="515985"/>
          </a:xfrm>
          <a:prstGeom prst="rect">
            <a:avLst/>
          </a:prstGeom>
          <a:noFill/>
        </p:spPr>
        <p:txBody>
          <a:bodyPr wrap="square" rtlCol="0">
            <a:spAutoFit/>
          </a:bodyPr>
          <a:lstStyle/>
          <a:p>
            <a:r>
              <a:rPr lang="en-US" sz="2400" b="1" dirty="0">
                <a:latin typeface="+mn-lt"/>
              </a:rPr>
              <a:t>Coca-Cola</a:t>
            </a:r>
          </a:p>
        </p:txBody>
      </p:sp>
      <p:sp>
        <p:nvSpPr>
          <p:cNvPr id="24" name="TextBox 23"/>
          <p:cNvSpPr txBox="1"/>
          <p:nvPr/>
        </p:nvSpPr>
        <p:spPr>
          <a:xfrm>
            <a:off x="1398636" y="2703882"/>
            <a:ext cx="2383884" cy="461665"/>
          </a:xfrm>
          <a:prstGeom prst="rect">
            <a:avLst/>
          </a:prstGeom>
          <a:noFill/>
        </p:spPr>
        <p:txBody>
          <a:bodyPr wrap="square" rtlCol="0">
            <a:spAutoFit/>
          </a:bodyPr>
          <a:lstStyle/>
          <a:p>
            <a:r>
              <a:rPr lang="en-US" sz="2400" dirty="0">
                <a:latin typeface="+mn-lt"/>
              </a:rPr>
              <a:t>Net income</a:t>
            </a:r>
          </a:p>
        </p:txBody>
      </p:sp>
      <p:sp>
        <p:nvSpPr>
          <p:cNvPr id="25" name="TextBox 24"/>
          <p:cNvSpPr txBox="1"/>
          <p:nvPr/>
        </p:nvSpPr>
        <p:spPr>
          <a:xfrm>
            <a:off x="5239615" y="2703882"/>
            <a:ext cx="1287955" cy="461665"/>
          </a:xfrm>
          <a:prstGeom prst="rect">
            <a:avLst/>
          </a:prstGeom>
          <a:noFill/>
        </p:spPr>
        <p:txBody>
          <a:bodyPr wrap="square" rtlCol="0">
            <a:spAutoFit/>
          </a:bodyPr>
          <a:lstStyle/>
          <a:p>
            <a:pPr algn="r"/>
            <a:r>
              <a:rPr lang="en-US" sz="2400" dirty="0">
                <a:latin typeface="+mn-lt"/>
              </a:rPr>
              <a:t>$  7,351</a:t>
            </a:r>
          </a:p>
        </p:txBody>
      </p:sp>
      <p:sp>
        <p:nvSpPr>
          <p:cNvPr id="26" name="TextBox 25"/>
          <p:cNvSpPr txBox="1"/>
          <p:nvPr/>
        </p:nvSpPr>
        <p:spPr>
          <a:xfrm>
            <a:off x="7092039" y="2703882"/>
            <a:ext cx="1278881" cy="461665"/>
          </a:xfrm>
          <a:prstGeom prst="rect">
            <a:avLst/>
          </a:prstGeom>
          <a:noFill/>
        </p:spPr>
        <p:txBody>
          <a:bodyPr wrap="square" rtlCol="0">
            <a:spAutoFit/>
          </a:bodyPr>
          <a:lstStyle/>
          <a:p>
            <a:pPr algn="r"/>
            <a:r>
              <a:rPr lang="en-US" sz="2400" dirty="0">
                <a:latin typeface="+mn-lt"/>
              </a:rPr>
              <a:t>$  5,452</a:t>
            </a:r>
          </a:p>
        </p:txBody>
      </p:sp>
      <p:sp>
        <p:nvSpPr>
          <p:cNvPr id="27" name="TextBox 26"/>
          <p:cNvSpPr txBox="1"/>
          <p:nvPr/>
        </p:nvSpPr>
        <p:spPr>
          <a:xfrm>
            <a:off x="1398746" y="3042471"/>
            <a:ext cx="2909188" cy="461665"/>
          </a:xfrm>
          <a:prstGeom prst="rect">
            <a:avLst/>
          </a:prstGeom>
          <a:noFill/>
        </p:spPr>
        <p:txBody>
          <a:bodyPr wrap="square" rtlCol="0">
            <a:spAutoFit/>
          </a:bodyPr>
          <a:lstStyle/>
          <a:p>
            <a:r>
              <a:rPr lang="en-US" sz="2400" dirty="0">
                <a:latin typeface="+mn-lt"/>
              </a:rPr>
              <a:t>Shareholders’ equity</a:t>
            </a:r>
          </a:p>
        </p:txBody>
      </p:sp>
      <p:sp>
        <p:nvSpPr>
          <p:cNvPr id="28" name="TextBox 27"/>
          <p:cNvSpPr txBox="1"/>
          <p:nvPr/>
        </p:nvSpPr>
        <p:spPr>
          <a:xfrm>
            <a:off x="5204669" y="3042471"/>
            <a:ext cx="1345641" cy="461665"/>
          </a:xfrm>
          <a:prstGeom prst="rect">
            <a:avLst/>
          </a:prstGeom>
          <a:noFill/>
        </p:spPr>
        <p:txBody>
          <a:bodyPr wrap="square" rtlCol="0">
            <a:spAutoFit/>
          </a:bodyPr>
          <a:lstStyle/>
          <a:p>
            <a:pPr algn="r"/>
            <a:r>
              <a:rPr lang="en-US" sz="2400" dirty="0">
                <a:latin typeface="+mn-lt"/>
              </a:rPr>
              <a:t>$25,764</a:t>
            </a:r>
          </a:p>
        </p:txBody>
      </p:sp>
      <p:sp>
        <p:nvSpPr>
          <p:cNvPr id="29" name="TextBox 28"/>
          <p:cNvSpPr txBox="1"/>
          <p:nvPr/>
        </p:nvSpPr>
        <p:spPr>
          <a:xfrm>
            <a:off x="7026997" y="3042471"/>
            <a:ext cx="1345641" cy="461665"/>
          </a:xfrm>
          <a:prstGeom prst="rect">
            <a:avLst/>
          </a:prstGeom>
          <a:noFill/>
        </p:spPr>
        <p:txBody>
          <a:bodyPr wrap="square" rtlCol="0">
            <a:spAutoFit/>
          </a:bodyPr>
          <a:lstStyle/>
          <a:p>
            <a:pPr algn="r"/>
            <a:r>
              <a:rPr lang="en-US" sz="2400" dirty="0">
                <a:latin typeface="+mn-lt"/>
              </a:rPr>
              <a:t>$12,030</a:t>
            </a:r>
          </a:p>
        </p:txBody>
      </p:sp>
      <p:sp>
        <p:nvSpPr>
          <p:cNvPr id="42" name="TextBox 41"/>
          <p:cNvSpPr txBox="1"/>
          <p:nvPr/>
        </p:nvSpPr>
        <p:spPr>
          <a:xfrm>
            <a:off x="5241572" y="4115773"/>
            <a:ext cx="1202405" cy="461665"/>
          </a:xfrm>
          <a:prstGeom prst="rect">
            <a:avLst/>
          </a:prstGeom>
          <a:noFill/>
        </p:spPr>
        <p:txBody>
          <a:bodyPr wrap="square" rtlCol="0">
            <a:spAutoFit/>
          </a:bodyPr>
          <a:lstStyle/>
          <a:p>
            <a:pPr algn="r"/>
            <a:r>
              <a:rPr lang="en-US" sz="2400" dirty="0">
                <a:latin typeface="+mn-lt"/>
              </a:rPr>
              <a:t>$7,351</a:t>
            </a:r>
          </a:p>
        </p:txBody>
      </p:sp>
      <p:sp>
        <p:nvSpPr>
          <p:cNvPr id="43" name="TextBox 42"/>
          <p:cNvSpPr txBox="1"/>
          <p:nvPr/>
        </p:nvSpPr>
        <p:spPr>
          <a:xfrm>
            <a:off x="5257311" y="4487491"/>
            <a:ext cx="1268374" cy="461665"/>
          </a:xfrm>
          <a:prstGeom prst="rect">
            <a:avLst/>
          </a:prstGeom>
          <a:noFill/>
        </p:spPr>
        <p:txBody>
          <a:bodyPr wrap="square" rtlCol="0">
            <a:spAutoFit/>
          </a:bodyPr>
          <a:lstStyle/>
          <a:p>
            <a:pPr algn="r"/>
            <a:r>
              <a:rPr lang="en-US" sz="2400" dirty="0">
                <a:latin typeface="+mn-lt"/>
              </a:rPr>
              <a:t>$25,764</a:t>
            </a:r>
          </a:p>
        </p:txBody>
      </p:sp>
      <p:cxnSp>
        <p:nvCxnSpPr>
          <p:cNvPr id="44" name="Straight Connector 43"/>
          <p:cNvCxnSpPr/>
          <p:nvPr/>
        </p:nvCxnSpPr>
        <p:spPr>
          <a:xfrm>
            <a:off x="5401243" y="4531588"/>
            <a:ext cx="119339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7056009" y="4094788"/>
            <a:ext cx="1271114" cy="461665"/>
          </a:xfrm>
          <a:prstGeom prst="rect">
            <a:avLst/>
          </a:prstGeom>
          <a:noFill/>
        </p:spPr>
        <p:txBody>
          <a:bodyPr wrap="square" rtlCol="0">
            <a:spAutoFit/>
          </a:bodyPr>
          <a:lstStyle/>
          <a:p>
            <a:pPr algn="r"/>
            <a:r>
              <a:rPr lang="en-US" sz="2400" dirty="0">
                <a:latin typeface="+mn-lt"/>
              </a:rPr>
              <a:t>$5,452</a:t>
            </a:r>
          </a:p>
        </p:txBody>
      </p:sp>
      <p:sp>
        <p:nvSpPr>
          <p:cNvPr id="46" name="TextBox 45"/>
          <p:cNvSpPr txBox="1"/>
          <p:nvPr/>
        </p:nvSpPr>
        <p:spPr>
          <a:xfrm>
            <a:off x="7140852" y="4487491"/>
            <a:ext cx="1271114" cy="461665"/>
          </a:xfrm>
          <a:prstGeom prst="rect">
            <a:avLst/>
          </a:prstGeom>
          <a:noFill/>
        </p:spPr>
        <p:txBody>
          <a:bodyPr wrap="square" rtlCol="0">
            <a:spAutoFit/>
          </a:bodyPr>
          <a:lstStyle/>
          <a:p>
            <a:pPr algn="r"/>
            <a:r>
              <a:rPr lang="en-US" sz="2400" dirty="0">
                <a:latin typeface="+mn-lt"/>
              </a:rPr>
              <a:t>$12,030</a:t>
            </a:r>
          </a:p>
        </p:txBody>
      </p:sp>
      <p:cxnSp>
        <p:nvCxnSpPr>
          <p:cNvPr id="47" name="Straight Connector 46"/>
          <p:cNvCxnSpPr/>
          <p:nvPr/>
        </p:nvCxnSpPr>
        <p:spPr>
          <a:xfrm>
            <a:off x="7232270" y="4538119"/>
            <a:ext cx="119339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5511081" y="5278900"/>
            <a:ext cx="972414" cy="461665"/>
          </a:xfrm>
          <a:prstGeom prst="rect">
            <a:avLst/>
          </a:prstGeom>
          <a:noFill/>
        </p:spPr>
        <p:txBody>
          <a:bodyPr wrap="square" rtlCol="0">
            <a:spAutoFit/>
          </a:bodyPr>
          <a:lstStyle/>
          <a:p>
            <a:pPr algn="r"/>
            <a:r>
              <a:rPr lang="en-US" sz="2400" dirty="0">
                <a:latin typeface="+mn-lt"/>
              </a:rPr>
              <a:t>28.5%</a:t>
            </a:r>
          </a:p>
        </p:txBody>
      </p:sp>
      <p:sp>
        <p:nvSpPr>
          <p:cNvPr id="50" name="TextBox 49"/>
          <p:cNvSpPr txBox="1"/>
          <p:nvPr/>
        </p:nvSpPr>
        <p:spPr>
          <a:xfrm>
            <a:off x="7122891" y="2295557"/>
            <a:ext cx="1271202" cy="515985"/>
          </a:xfrm>
          <a:prstGeom prst="rect">
            <a:avLst/>
          </a:prstGeom>
          <a:noFill/>
        </p:spPr>
        <p:txBody>
          <a:bodyPr wrap="square" rtlCol="0">
            <a:spAutoFit/>
          </a:bodyPr>
          <a:lstStyle/>
          <a:p>
            <a:r>
              <a:rPr lang="en-US" sz="2400" b="1" dirty="0">
                <a:latin typeface="+mn-lt"/>
              </a:rPr>
              <a:t>PepsiCo</a:t>
            </a:r>
          </a:p>
        </p:txBody>
      </p:sp>
      <p:sp>
        <p:nvSpPr>
          <p:cNvPr id="51" name="TextBox 50"/>
          <p:cNvSpPr txBox="1"/>
          <p:nvPr/>
        </p:nvSpPr>
        <p:spPr>
          <a:xfrm>
            <a:off x="4607273" y="5278900"/>
            <a:ext cx="328340" cy="461665"/>
          </a:xfrm>
          <a:prstGeom prst="rect">
            <a:avLst/>
          </a:prstGeom>
          <a:noFill/>
        </p:spPr>
        <p:txBody>
          <a:bodyPr wrap="square" rtlCol="0">
            <a:spAutoFit/>
          </a:bodyPr>
          <a:lstStyle/>
          <a:p>
            <a:pPr algn="r"/>
            <a:r>
              <a:rPr lang="en-US" sz="2400" dirty="0">
                <a:latin typeface="+mn-lt"/>
              </a:rPr>
              <a:t>=</a:t>
            </a:r>
          </a:p>
        </p:txBody>
      </p:sp>
      <p:sp>
        <p:nvSpPr>
          <p:cNvPr id="30" name="TextBox 29"/>
          <p:cNvSpPr txBox="1"/>
          <p:nvPr/>
        </p:nvSpPr>
        <p:spPr>
          <a:xfrm>
            <a:off x="1176861" y="3915843"/>
            <a:ext cx="3557456" cy="830997"/>
          </a:xfrm>
          <a:prstGeom prst="rect">
            <a:avLst/>
          </a:prstGeom>
          <a:noFill/>
        </p:spPr>
        <p:txBody>
          <a:bodyPr wrap="square" rtlCol="0">
            <a:spAutoFit/>
          </a:bodyPr>
          <a:lstStyle/>
          <a:p>
            <a:pPr algn="ctr"/>
            <a:r>
              <a:rPr lang="en-IN" sz="2400" b="1" dirty="0">
                <a:solidFill>
                  <a:srgbClr val="C00000"/>
                </a:solidFill>
                <a:latin typeface="+mn-lt"/>
              </a:rPr>
              <a:t>Rate of return on shareholders’ </a:t>
            </a:r>
            <a:r>
              <a:rPr lang="en-IN" sz="2400" b="1" dirty="0" smtClean="0">
                <a:solidFill>
                  <a:srgbClr val="C00000"/>
                </a:solidFill>
                <a:latin typeface="+mn-lt"/>
              </a:rPr>
              <a:t>equity = </a:t>
            </a:r>
            <a:endParaRPr lang="en-US" sz="2400" b="1" dirty="0">
              <a:solidFill>
                <a:srgbClr val="C00000"/>
              </a:solidFill>
              <a:latin typeface="+mn-lt"/>
            </a:endParaRPr>
          </a:p>
        </p:txBody>
      </p:sp>
      <p:sp>
        <p:nvSpPr>
          <p:cNvPr id="31" name="TextBox 30"/>
          <p:cNvSpPr txBox="1"/>
          <p:nvPr/>
        </p:nvSpPr>
        <p:spPr>
          <a:xfrm>
            <a:off x="7428147" y="5278900"/>
            <a:ext cx="972414" cy="461665"/>
          </a:xfrm>
          <a:prstGeom prst="rect">
            <a:avLst/>
          </a:prstGeom>
          <a:noFill/>
        </p:spPr>
        <p:txBody>
          <a:bodyPr wrap="square" rtlCol="0">
            <a:spAutoFit/>
          </a:bodyPr>
          <a:lstStyle/>
          <a:p>
            <a:pPr algn="r"/>
            <a:r>
              <a:rPr lang="en-US" sz="2400" dirty="0">
                <a:latin typeface="+mn-lt"/>
              </a:rPr>
              <a:t>45.3%</a:t>
            </a:r>
          </a:p>
        </p:txBody>
      </p:sp>
    </p:spTree>
    <p:custDataLst>
      <p:tags r:id="rId1"/>
    </p:custDataLst>
    <p:extLst>
      <p:ext uri="{BB962C8B-B14F-4D97-AF65-F5344CB8AC3E}">
        <p14:creationId xmlns:p14="http://schemas.microsoft.com/office/powerpoint/2010/main" val="15709819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IN" dirty="0"/>
              <a:t>Early Extinguishment of Debt</a:t>
            </a:r>
          </a:p>
        </p:txBody>
      </p:sp>
      <p:sp>
        <p:nvSpPr>
          <p:cNvPr id="27655" name="Content Placeholder 6"/>
          <p:cNvSpPr>
            <a:spLocks noGrp="1"/>
          </p:cNvSpPr>
          <p:nvPr>
            <p:ph idx="1"/>
          </p:nvPr>
        </p:nvSpPr>
        <p:spPr>
          <a:xfrm>
            <a:off x="761999" y="1549653"/>
            <a:ext cx="8013600" cy="5057775"/>
          </a:xfrm>
        </p:spPr>
        <p:txBody>
          <a:bodyPr/>
          <a:lstStyle/>
          <a:p>
            <a:r>
              <a:rPr lang="en-US" sz="2600" dirty="0"/>
              <a:t>Refers to the transaction when debt is </a:t>
            </a:r>
            <a:r>
              <a:rPr lang="en-US" sz="2600" b="1" dirty="0">
                <a:solidFill>
                  <a:srgbClr val="C00000"/>
                </a:solidFill>
              </a:rPr>
              <a:t>retired prior to its scheduled maturity date</a:t>
            </a:r>
          </a:p>
          <a:p>
            <a:r>
              <a:rPr lang="en-US" sz="2600" dirty="0"/>
              <a:t>Accounting for early extinguishment: </a:t>
            </a:r>
          </a:p>
          <a:p>
            <a:pPr lvl="1">
              <a:buFont typeface="Lucida Grande"/>
              <a:buChar char="–"/>
            </a:pPr>
            <a:r>
              <a:rPr lang="en-US" sz="2600" dirty="0"/>
              <a:t>Account balances of the debt must be removed from the books</a:t>
            </a:r>
          </a:p>
          <a:p>
            <a:pPr lvl="1">
              <a:buFont typeface="Lucida Grande"/>
              <a:buChar char="–"/>
            </a:pPr>
            <a:r>
              <a:rPr lang="en-US" sz="2600" dirty="0"/>
              <a:t>Difference between the book value of the debt and the reacquisition price represents either a gain or a loss</a:t>
            </a:r>
          </a:p>
          <a:p>
            <a:pPr marL="457200" lvl="1" indent="0">
              <a:buNone/>
            </a:pPr>
            <a:endParaRPr lang="en-US" sz="2600" dirty="0"/>
          </a:p>
        </p:txBody>
      </p:sp>
      <p:sp>
        <p:nvSpPr>
          <p:cNvPr id="4" name="Title 2"/>
          <p:cNvSpPr txBox="1">
            <a:spLocks/>
          </p:cNvSpPr>
          <p:nvPr/>
        </p:nvSpPr>
        <p:spPr bwMode="auto">
          <a:xfrm>
            <a:off x="8389940" y="0"/>
            <a:ext cx="738187" cy="363538"/>
          </a:xfrm>
          <a:prstGeom prst="rect">
            <a:avLst/>
          </a:prstGeom>
          <a:noFill/>
          <a:ln>
            <a:noFill/>
          </a:ln>
          <a:extLst/>
        </p:spPr>
        <p:txBody>
          <a:bodyPr anchor="ctr">
            <a:normAutofit/>
          </a:bodyPr>
          <a:lstStyle>
            <a:lvl1pPr algn="l" defTabSz="914400" rtl="0" eaLnBrk="1" latinLnBrk="0" hangingPunct="1">
              <a:lnSpc>
                <a:spcPct val="90000"/>
              </a:lnSpc>
              <a:spcBef>
                <a:spcPct val="0"/>
              </a:spcBef>
              <a:buNone/>
              <a:defRPr sz="3600" kern="1200">
                <a:solidFill>
                  <a:srgbClr val="0072A2"/>
                </a:solidFill>
                <a:latin typeface="+mj-lt"/>
                <a:ea typeface="Adobe Fan Heiti Std B" pitchFamily="34" charset="-128"/>
                <a:cs typeface="+mj-cs"/>
              </a:defRPr>
            </a:lvl1pPr>
          </a:lstStyle>
          <a:p>
            <a:pPr fontAlgn="auto">
              <a:spcAft>
                <a:spcPts val="0"/>
              </a:spcAft>
              <a:defRPr/>
            </a:pPr>
            <a:r>
              <a:rPr lang="en-IN" sz="1500" dirty="0"/>
              <a:t>LO14-5</a:t>
            </a:r>
          </a:p>
        </p:txBody>
      </p:sp>
    </p:spTree>
    <p:custDataLst>
      <p:tags r:id="rId1"/>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dirty="0"/>
              <a:t>Convertible Bonds</a:t>
            </a:r>
            <a:endParaRPr lang="en-IN" dirty="0"/>
          </a:p>
        </p:txBody>
      </p:sp>
      <p:sp>
        <p:nvSpPr>
          <p:cNvPr id="27655" name="Content Placeholder 6"/>
          <p:cNvSpPr>
            <a:spLocks noGrp="1"/>
          </p:cNvSpPr>
          <p:nvPr>
            <p:ph idx="1"/>
          </p:nvPr>
        </p:nvSpPr>
        <p:spPr>
          <a:xfrm>
            <a:off x="761999" y="1549653"/>
            <a:ext cx="8013600" cy="5057775"/>
          </a:xfrm>
        </p:spPr>
        <p:txBody>
          <a:bodyPr>
            <a:normAutofit/>
          </a:bodyPr>
          <a:lstStyle/>
          <a:p>
            <a:r>
              <a:rPr lang="en-US" dirty="0"/>
              <a:t>Can be </a:t>
            </a:r>
            <a:r>
              <a:rPr lang="en-US" b="1" dirty="0">
                <a:solidFill>
                  <a:srgbClr val="C00000"/>
                </a:solidFill>
              </a:rPr>
              <a:t>exchanged for shares of stock </a:t>
            </a:r>
            <a:r>
              <a:rPr lang="en-US" dirty="0"/>
              <a:t>at the option of the investor</a:t>
            </a:r>
          </a:p>
          <a:p>
            <a:r>
              <a:rPr lang="en-US" dirty="0"/>
              <a:t>Issued to:</a:t>
            </a:r>
          </a:p>
          <a:p>
            <a:pPr lvl="1">
              <a:buFont typeface="Lucida Grande"/>
              <a:buChar char="–"/>
            </a:pPr>
            <a:r>
              <a:rPr lang="en-US" sz="2800" dirty="0"/>
              <a:t>S</a:t>
            </a:r>
            <a:r>
              <a:rPr lang="en-US" sz="2800" dirty="0" smtClean="0"/>
              <a:t>ell </a:t>
            </a:r>
            <a:r>
              <a:rPr lang="en-US" sz="2800" dirty="0"/>
              <a:t>bonds at higher price</a:t>
            </a:r>
          </a:p>
          <a:p>
            <a:pPr lvl="1">
              <a:buFont typeface="Lucida Grande"/>
              <a:buChar char="–"/>
            </a:pPr>
            <a:r>
              <a:rPr lang="en-US" sz="2800" dirty="0"/>
              <a:t>U</a:t>
            </a:r>
            <a:r>
              <a:rPr lang="en-US" sz="2800" dirty="0" smtClean="0"/>
              <a:t>se </a:t>
            </a:r>
            <a:r>
              <a:rPr lang="en-US" sz="2800" dirty="0"/>
              <a:t>as a medium of exchange in mergers and acquisitions</a:t>
            </a:r>
          </a:p>
          <a:p>
            <a:pPr lvl="1">
              <a:buFont typeface="Lucida Grande"/>
              <a:buChar char="–"/>
            </a:pPr>
            <a:r>
              <a:rPr lang="en-US" sz="2800" dirty="0"/>
              <a:t>E</a:t>
            </a:r>
            <a:r>
              <a:rPr lang="en-US" sz="2800" dirty="0" smtClean="0"/>
              <a:t>nable </a:t>
            </a:r>
            <a:r>
              <a:rPr lang="en-US" sz="2800" dirty="0"/>
              <a:t>smaller firms or debt-heavy companies to obtain access to the bond market</a:t>
            </a:r>
          </a:p>
        </p:txBody>
      </p:sp>
      <p:sp>
        <p:nvSpPr>
          <p:cNvPr id="4" name="Title 2"/>
          <p:cNvSpPr txBox="1">
            <a:spLocks/>
          </p:cNvSpPr>
          <p:nvPr/>
        </p:nvSpPr>
        <p:spPr bwMode="auto">
          <a:xfrm>
            <a:off x="8389940" y="0"/>
            <a:ext cx="738187" cy="363538"/>
          </a:xfrm>
          <a:prstGeom prst="rect">
            <a:avLst/>
          </a:prstGeom>
          <a:noFill/>
          <a:ln>
            <a:noFill/>
          </a:ln>
          <a:extLst/>
        </p:spPr>
        <p:txBody>
          <a:bodyPr anchor="ctr">
            <a:normAutofit/>
          </a:bodyPr>
          <a:lstStyle>
            <a:lvl1pPr algn="l" defTabSz="914400" rtl="0" eaLnBrk="1" latinLnBrk="0" hangingPunct="1">
              <a:lnSpc>
                <a:spcPct val="90000"/>
              </a:lnSpc>
              <a:spcBef>
                <a:spcPct val="0"/>
              </a:spcBef>
              <a:buNone/>
              <a:defRPr sz="3600" kern="1200">
                <a:solidFill>
                  <a:srgbClr val="0072A2"/>
                </a:solidFill>
                <a:latin typeface="+mj-lt"/>
                <a:ea typeface="Adobe Fan Heiti Std B" pitchFamily="34" charset="-128"/>
                <a:cs typeface="+mj-cs"/>
              </a:defRPr>
            </a:lvl1pPr>
          </a:lstStyle>
          <a:p>
            <a:pPr fontAlgn="auto">
              <a:spcAft>
                <a:spcPts val="0"/>
              </a:spcAft>
              <a:defRPr/>
            </a:pPr>
            <a:r>
              <a:rPr lang="en-IN" sz="1500" dirty="0"/>
              <a:t>LO14-5</a:t>
            </a:r>
          </a:p>
        </p:txBody>
      </p:sp>
    </p:spTree>
    <p:custDataLst>
      <p:tags r:id="rId1"/>
    </p:custDataLst>
    <p:extLst>
      <p:ext uri="{BB962C8B-B14F-4D97-AF65-F5344CB8AC3E}">
        <p14:creationId xmlns:p14="http://schemas.microsoft.com/office/powerpoint/2010/main" val="245097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7655">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27655">
                                            <p:txEl>
                                              <p:pRg st="1" end="1"/>
                                            </p:txEl>
                                          </p:spTgt>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500"/>
                                  </p:stCondLst>
                                  <p:childTnLst>
                                    <p:set>
                                      <p:cBhvr>
                                        <p:cTn id="12" dur="1" fill="hold">
                                          <p:stCondLst>
                                            <p:cond delay="0"/>
                                          </p:stCondLst>
                                        </p:cTn>
                                        <p:tgtEl>
                                          <p:spTgt spid="27655">
                                            <p:txEl>
                                              <p:pRg st="2" end="2"/>
                                            </p:txEl>
                                          </p:spTgt>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grpId="0" nodeType="afterEffect">
                                  <p:stCondLst>
                                    <p:cond delay="500"/>
                                  </p:stCondLst>
                                  <p:childTnLst>
                                    <p:set>
                                      <p:cBhvr>
                                        <p:cTn id="15" dur="1" fill="hold">
                                          <p:stCondLst>
                                            <p:cond delay="0"/>
                                          </p:stCondLst>
                                        </p:cTn>
                                        <p:tgtEl>
                                          <p:spTgt spid="27655">
                                            <p:txEl>
                                              <p:pRg st="3" end="3"/>
                                            </p:txEl>
                                          </p:spTgt>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grpId="0" nodeType="afterEffect">
                                  <p:stCondLst>
                                    <p:cond delay="500"/>
                                  </p:stCondLst>
                                  <p:childTnLst>
                                    <p:set>
                                      <p:cBhvr>
                                        <p:cTn id="18" dur="1" fill="hold">
                                          <p:stCondLst>
                                            <p:cond delay="0"/>
                                          </p:stCondLst>
                                        </p:cTn>
                                        <p:tgtEl>
                                          <p:spTgt spid="2765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6522399" y="3720112"/>
            <a:ext cx="2000938" cy="404812"/>
          </a:xfrm>
          <a:prstGeom prst="rect">
            <a:avLst/>
          </a:prstGeom>
          <a:solidFill>
            <a:srgbClr val="FFFAB0"/>
          </a:solidFill>
          <a:ln w="12700">
            <a:solidFill>
              <a:srgbClr val="F79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sp>
        <p:nvSpPr>
          <p:cNvPr id="2" name="Title 1"/>
          <p:cNvSpPr>
            <a:spLocks noGrp="1"/>
          </p:cNvSpPr>
          <p:nvPr>
            <p:ph type="title"/>
          </p:nvPr>
        </p:nvSpPr>
        <p:spPr/>
        <p:txBody>
          <a:bodyPr rtlCol="0">
            <a:normAutofit/>
          </a:bodyPr>
          <a:lstStyle/>
          <a:p>
            <a:pPr fontAlgn="auto">
              <a:spcAft>
                <a:spcPts val="0"/>
              </a:spcAft>
              <a:defRPr/>
            </a:pPr>
            <a:r>
              <a:rPr lang="en-IN" dirty="0" smtClean="0"/>
              <a:t>When </a:t>
            </a:r>
            <a:r>
              <a:rPr lang="en-IN" dirty="0"/>
              <a:t>the Conversion Option </a:t>
            </a:r>
            <a:r>
              <a:rPr lang="en-IN" dirty="0" smtClean="0"/>
              <a:t>is </a:t>
            </a:r>
            <a:r>
              <a:rPr lang="en-IN" dirty="0"/>
              <a:t>Exercised</a:t>
            </a:r>
          </a:p>
        </p:txBody>
      </p:sp>
      <p:sp>
        <p:nvSpPr>
          <p:cNvPr id="27655" name="Content Placeholder 6"/>
          <p:cNvSpPr>
            <a:spLocks noGrp="1"/>
          </p:cNvSpPr>
          <p:nvPr>
            <p:ph idx="1"/>
          </p:nvPr>
        </p:nvSpPr>
        <p:spPr>
          <a:xfrm>
            <a:off x="642304" y="1478601"/>
            <a:ext cx="8119442" cy="2020739"/>
          </a:xfrm>
        </p:spPr>
        <p:txBody>
          <a:bodyPr>
            <a:normAutofit fontScale="92500" lnSpcReduction="10000"/>
          </a:bodyPr>
          <a:lstStyle/>
          <a:p>
            <a:pPr marL="0" indent="0">
              <a:buNone/>
            </a:pPr>
            <a:r>
              <a:rPr lang="en-IN" sz="2600" dirty="0"/>
              <a:t>On January 1, 2018, HTL Manufacturers issued $100 million of 8% convertible debentures due 2038 at 103 (103% of face value). The bonds are convertible at the option of the holder into no par common stock at a conversion ratio of 40 shares per $1,000 bond. HTL recently issued nonconvertible, 20-year, 8% debentures at 98.</a:t>
            </a:r>
            <a:endParaRPr lang="en-US" sz="2600" dirty="0"/>
          </a:p>
        </p:txBody>
      </p:sp>
      <p:sp>
        <p:nvSpPr>
          <p:cNvPr id="4" name="Title 2"/>
          <p:cNvSpPr txBox="1">
            <a:spLocks/>
          </p:cNvSpPr>
          <p:nvPr/>
        </p:nvSpPr>
        <p:spPr bwMode="auto">
          <a:xfrm>
            <a:off x="8389940" y="0"/>
            <a:ext cx="738187" cy="363538"/>
          </a:xfrm>
          <a:prstGeom prst="rect">
            <a:avLst/>
          </a:prstGeom>
          <a:noFill/>
          <a:ln>
            <a:noFill/>
          </a:ln>
          <a:extLst/>
        </p:spPr>
        <p:txBody>
          <a:bodyPr anchor="ctr">
            <a:normAutofit/>
          </a:bodyPr>
          <a:lstStyle>
            <a:lvl1pPr algn="l" defTabSz="914400" rtl="0" eaLnBrk="1" latinLnBrk="0" hangingPunct="1">
              <a:lnSpc>
                <a:spcPct val="90000"/>
              </a:lnSpc>
              <a:spcBef>
                <a:spcPct val="0"/>
              </a:spcBef>
              <a:buNone/>
              <a:defRPr sz="3600" kern="1200">
                <a:solidFill>
                  <a:srgbClr val="0072A2"/>
                </a:solidFill>
                <a:latin typeface="+mj-lt"/>
                <a:ea typeface="Adobe Fan Heiti Std B" pitchFamily="34" charset="-128"/>
                <a:cs typeface="+mj-cs"/>
              </a:defRPr>
            </a:lvl1pPr>
          </a:lstStyle>
          <a:p>
            <a:pPr fontAlgn="auto">
              <a:spcAft>
                <a:spcPts val="0"/>
              </a:spcAft>
              <a:defRPr/>
            </a:pPr>
            <a:r>
              <a:rPr lang="en-IN" sz="1500" dirty="0"/>
              <a:t>LO14-5</a:t>
            </a:r>
          </a:p>
        </p:txBody>
      </p:sp>
      <p:sp>
        <p:nvSpPr>
          <p:cNvPr id="7" name="Rectangle 6"/>
          <p:cNvSpPr/>
          <p:nvPr/>
        </p:nvSpPr>
        <p:spPr>
          <a:xfrm>
            <a:off x="692731" y="4118045"/>
            <a:ext cx="8320883" cy="1805926"/>
          </a:xfrm>
          <a:prstGeom prst="rect">
            <a:avLst/>
          </a:prstGeom>
          <a:solidFill>
            <a:srgbClr val="FFFAB0"/>
          </a:solidFill>
          <a:ln w="12700">
            <a:solidFill>
              <a:srgbClr val="F79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p>
        </p:txBody>
      </p:sp>
      <p:sp>
        <p:nvSpPr>
          <p:cNvPr id="8" name="TextBox 7"/>
          <p:cNvSpPr txBox="1">
            <a:spLocks noChangeArrowheads="1"/>
          </p:cNvSpPr>
          <p:nvPr/>
        </p:nvSpPr>
        <p:spPr bwMode="auto">
          <a:xfrm>
            <a:off x="761999" y="4131753"/>
            <a:ext cx="4965701" cy="492443"/>
          </a:xfrm>
          <a:prstGeom prst="rect">
            <a:avLst/>
          </a:prstGeom>
          <a:noFill/>
          <a:ln w="9525">
            <a:noFill/>
            <a:miter lim="800000"/>
            <a:headEnd/>
            <a:tailEnd/>
          </a:ln>
        </p:spPr>
        <p:txBody>
          <a:bodyPr wrap="square">
            <a:spAutoFit/>
          </a:bodyPr>
          <a:lstStyle/>
          <a:p>
            <a:pPr algn="ctr"/>
            <a:r>
              <a:rPr lang="en-US" sz="2600" b="1" dirty="0">
                <a:latin typeface="+mn-lt"/>
              </a:rPr>
              <a:t>Journal Entry </a:t>
            </a:r>
            <a:endParaRPr lang="en-IN" sz="2600" b="1" baseline="30000" dirty="0">
              <a:latin typeface="+mn-lt"/>
            </a:endParaRPr>
          </a:p>
        </p:txBody>
      </p:sp>
      <p:sp>
        <p:nvSpPr>
          <p:cNvPr id="9" name="TextBox 8"/>
          <p:cNvSpPr txBox="1">
            <a:spLocks noChangeArrowheads="1"/>
          </p:cNvSpPr>
          <p:nvPr/>
        </p:nvSpPr>
        <p:spPr bwMode="auto">
          <a:xfrm>
            <a:off x="7581009" y="4162531"/>
            <a:ext cx="1281651" cy="492443"/>
          </a:xfrm>
          <a:prstGeom prst="rect">
            <a:avLst/>
          </a:prstGeom>
          <a:noFill/>
          <a:ln w="9525">
            <a:noFill/>
            <a:miter lim="800000"/>
            <a:headEnd/>
            <a:tailEnd/>
          </a:ln>
        </p:spPr>
        <p:txBody>
          <a:bodyPr>
            <a:spAutoFit/>
          </a:bodyPr>
          <a:lstStyle/>
          <a:p>
            <a:pPr algn="ctr"/>
            <a:r>
              <a:rPr lang="en-US" sz="2600" b="1" dirty="0">
                <a:latin typeface="+mn-lt"/>
              </a:rPr>
              <a:t>Credit</a:t>
            </a:r>
            <a:endParaRPr lang="en-IN" sz="2600" b="1" baseline="30000" dirty="0">
              <a:latin typeface="+mn-lt"/>
            </a:endParaRPr>
          </a:p>
        </p:txBody>
      </p:sp>
      <p:sp>
        <p:nvSpPr>
          <p:cNvPr id="10" name="TextBox 9"/>
          <p:cNvSpPr txBox="1">
            <a:spLocks noChangeArrowheads="1"/>
          </p:cNvSpPr>
          <p:nvPr/>
        </p:nvSpPr>
        <p:spPr bwMode="auto">
          <a:xfrm>
            <a:off x="6198296" y="4163072"/>
            <a:ext cx="1281651" cy="492443"/>
          </a:xfrm>
          <a:prstGeom prst="rect">
            <a:avLst/>
          </a:prstGeom>
          <a:noFill/>
          <a:ln w="9525">
            <a:noFill/>
            <a:miter lim="800000"/>
            <a:headEnd/>
            <a:tailEnd/>
          </a:ln>
        </p:spPr>
        <p:txBody>
          <a:bodyPr>
            <a:spAutoFit/>
          </a:bodyPr>
          <a:lstStyle/>
          <a:p>
            <a:pPr algn="ctr"/>
            <a:r>
              <a:rPr lang="en-US" sz="2600" b="1" dirty="0">
                <a:latin typeface="+mn-lt"/>
              </a:rPr>
              <a:t>Debit</a:t>
            </a:r>
            <a:endParaRPr lang="en-IN" sz="2600" b="1" baseline="30000" dirty="0">
              <a:latin typeface="+mn-lt"/>
            </a:endParaRPr>
          </a:p>
        </p:txBody>
      </p:sp>
      <p:cxnSp>
        <p:nvCxnSpPr>
          <p:cNvPr id="11" name="Straight Connector 10"/>
          <p:cNvCxnSpPr/>
          <p:nvPr/>
        </p:nvCxnSpPr>
        <p:spPr>
          <a:xfrm>
            <a:off x="692387" y="4602953"/>
            <a:ext cx="832088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a:spLocks noChangeArrowheads="1"/>
          </p:cNvSpPr>
          <p:nvPr/>
        </p:nvSpPr>
        <p:spPr bwMode="auto">
          <a:xfrm>
            <a:off x="692731" y="4658643"/>
            <a:ext cx="5685194" cy="404813"/>
          </a:xfrm>
          <a:prstGeom prst="rect">
            <a:avLst/>
          </a:prstGeom>
          <a:noFill/>
          <a:ln w="9525">
            <a:noFill/>
            <a:miter lim="800000"/>
            <a:headEnd/>
            <a:tailEnd/>
          </a:ln>
        </p:spPr>
        <p:txBody>
          <a:bodyPr/>
          <a:lstStyle/>
          <a:p>
            <a:r>
              <a:rPr lang="en-US" sz="2000" dirty="0">
                <a:latin typeface="+mn-lt"/>
              </a:rPr>
              <a:t>Convertible bonds payable (1/2 the account balance)</a:t>
            </a:r>
            <a:endParaRPr lang="en-IN" sz="2000" dirty="0">
              <a:latin typeface="+mn-lt"/>
            </a:endParaRPr>
          </a:p>
        </p:txBody>
      </p:sp>
      <p:sp>
        <p:nvSpPr>
          <p:cNvPr id="13" name="TextBox 12"/>
          <p:cNvSpPr txBox="1">
            <a:spLocks noChangeArrowheads="1"/>
          </p:cNvSpPr>
          <p:nvPr/>
        </p:nvSpPr>
        <p:spPr bwMode="auto">
          <a:xfrm>
            <a:off x="6255505" y="4647927"/>
            <a:ext cx="827973" cy="404812"/>
          </a:xfrm>
          <a:prstGeom prst="rect">
            <a:avLst/>
          </a:prstGeom>
          <a:noFill/>
          <a:ln w="9525">
            <a:noFill/>
            <a:miter lim="800000"/>
            <a:headEnd/>
            <a:tailEnd/>
          </a:ln>
        </p:spPr>
        <p:txBody>
          <a:bodyPr/>
          <a:lstStyle/>
          <a:p>
            <a:pPr algn="r"/>
            <a:r>
              <a:rPr lang="en-IN" sz="2600" dirty="0">
                <a:latin typeface="+mn-lt"/>
              </a:rPr>
              <a:t>50</a:t>
            </a:r>
          </a:p>
        </p:txBody>
      </p:sp>
      <p:sp>
        <p:nvSpPr>
          <p:cNvPr id="18" name="TextBox 17"/>
          <p:cNvSpPr txBox="1">
            <a:spLocks noChangeArrowheads="1"/>
          </p:cNvSpPr>
          <p:nvPr/>
        </p:nvSpPr>
        <p:spPr bwMode="auto">
          <a:xfrm>
            <a:off x="699657" y="5041980"/>
            <a:ext cx="5829668" cy="404813"/>
          </a:xfrm>
          <a:prstGeom prst="rect">
            <a:avLst/>
          </a:prstGeom>
          <a:noFill/>
          <a:ln w="9525">
            <a:noFill/>
            <a:miter lim="800000"/>
            <a:headEnd/>
            <a:tailEnd/>
          </a:ln>
        </p:spPr>
        <p:txBody>
          <a:bodyPr/>
          <a:lstStyle/>
          <a:p>
            <a:r>
              <a:rPr lang="en-US" sz="2000" dirty="0">
                <a:latin typeface="+mn-lt"/>
              </a:rPr>
              <a:t>Premium on bonds payable (1/2 the account balance)</a:t>
            </a:r>
            <a:endParaRPr lang="en-IN" sz="2000" dirty="0">
              <a:latin typeface="+mn-lt"/>
            </a:endParaRPr>
          </a:p>
        </p:txBody>
      </p:sp>
      <p:sp>
        <p:nvSpPr>
          <p:cNvPr id="19" name="TextBox 18"/>
          <p:cNvSpPr txBox="1">
            <a:spLocks noChangeArrowheads="1"/>
          </p:cNvSpPr>
          <p:nvPr/>
        </p:nvSpPr>
        <p:spPr bwMode="auto">
          <a:xfrm>
            <a:off x="6117025" y="5031264"/>
            <a:ext cx="976203" cy="404812"/>
          </a:xfrm>
          <a:prstGeom prst="rect">
            <a:avLst/>
          </a:prstGeom>
          <a:noFill/>
          <a:ln w="9525">
            <a:noFill/>
            <a:miter lim="800000"/>
            <a:headEnd/>
            <a:tailEnd/>
          </a:ln>
        </p:spPr>
        <p:txBody>
          <a:bodyPr/>
          <a:lstStyle/>
          <a:p>
            <a:pPr algn="r"/>
            <a:r>
              <a:rPr lang="en-IN" sz="2600" dirty="0">
                <a:latin typeface="+mn-lt"/>
              </a:rPr>
              <a:t>1</a:t>
            </a:r>
          </a:p>
        </p:txBody>
      </p:sp>
      <p:sp>
        <p:nvSpPr>
          <p:cNvPr id="20" name="TextBox 19"/>
          <p:cNvSpPr txBox="1">
            <a:spLocks noChangeArrowheads="1"/>
          </p:cNvSpPr>
          <p:nvPr/>
        </p:nvSpPr>
        <p:spPr bwMode="auto">
          <a:xfrm>
            <a:off x="699171" y="5434108"/>
            <a:ext cx="5829668" cy="404813"/>
          </a:xfrm>
          <a:prstGeom prst="rect">
            <a:avLst/>
          </a:prstGeom>
          <a:noFill/>
          <a:ln w="9525">
            <a:noFill/>
            <a:miter lim="800000"/>
            <a:headEnd/>
            <a:tailEnd/>
          </a:ln>
        </p:spPr>
        <p:txBody>
          <a:bodyPr/>
          <a:lstStyle/>
          <a:p>
            <a:pPr lvl="1"/>
            <a:r>
              <a:rPr lang="en-US" sz="2000" dirty="0">
                <a:latin typeface="+mn-lt"/>
              </a:rPr>
              <a:t>Common stock (to balance)</a:t>
            </a:r>
            <a:endParaRPr lang="en-IN" sz="2000" dirty="0">
              <a:latin typeface="+mn-lt"/>
            </a:endParaRPr>
          </a:p>
        </p:txBody>
      </p:sp>
      <p:sp>
        <p:nvSpPr>
          <p:cNvPr id="21" name="TextBox 20"/>
          <p:cNvSpPr txBox="1">
            <a:spLocks noChangeArrowheads="1"/>
          </p:cNvSpPr>
          <p:nvPr/>
        </p:nvSpPr>
        <p:spPr bwMode="auto">
          <a:xfrm>
            <a:off x="6896915" y="5423392"/>
            <a:ext cx="1572183" cy="404812"/>
          </a:xfrm>
          <a:prstGeom prst="rect">
            <a:avLst/>
          </a:prstGeom>
          <a:noFill/>
          <a:ln w="9525">
            <a:noFill/>
            <a:miter lim="800000"/>
            <a:headEnd/>
            <a:tailEnd/>
          </a:ln>
        </p:spPr>
        <p:txBody>
          <a:bodyPr/>
          <a:lstStyle/>
          <a:p>
            <a:pPr algn="r"/>
            <a:r>
              <a:rPr lang="en-IN" sz="2600" dirty="0">
                <a:latin typeface="+mn-lt"/>
              </a:rPr>
              <a:t>51</a:t>
            </a:r>
          </a:p>
        </p:txBody>
      </p:sp>
      <p:sp>
        <p:nvSpPr>
          <p:cNvPr id="22" name="TextBox 21"/>
          <p:cNvSpPr txBox="1">
            <a:spLocks noChangeArrowheads="1"/>
          </p:cNvSpPr>
          <p:nvPr/>
        </p:nvSpPr>
        <p:spPr bwMode="auto">
          <a:xfrm>
            <a:off x="6522399" y="3645711"/>
            <a:ext cx="2072232" cy="404812"/>
          </a:xfrm>
          <a:prstGeom prst="rect">
            <a:avLst/>
          </a:prstGeom>
          <a:noFill/>
          <a:ln w="9525">
            <a:noFill/>
            <a:miter lim="800000"/>
            <a:headEnd/>
            <a:tailEnd/>
          </a:ln>
        </p:spPr>
        <p:txBody>
          <a:bodyPr/>
          <a:lstStyle/>
          <a:p>
            <a:r>
              <a:rPr lang="en-IN" sz="2600" dirty="0">
                <a:latin typeface="+mn-lt"/>
              </a:rPr>
              <a:t>($ in millions)</a:t>
            </a:r>
          </a:p>
        </p:txBody>
      </p:sp>
      <p:sp>
        <p:nvSpPr>
          <p:cNvPr id="17" name="TextBox 16"/>
          <p:cNvSpPr txBox="1">
            <a:spLocks noChangeArrowheads="1"/>
          </p:cNvSpPr>
          <p:nvPr/>
        </p:nvSpPr>
        <p:spPr bwMode="auto">
          <a:xfrm>
            <a:off x="3666300" y="3423744"/>
            <a:ext cx="2217392" cy="494098"/>
          </a:xfrm>
          <a:prstGeom prst="rect">
            <a:avLst/>
          </a:prstGeom>
          <a:solidFill>
            <a:schemeClr val="accent2">
              <a:lumMod val="60000"/>
              <a:lumOff val="40000"/>
            </a:schemeClr>
          </a:solidFill>
          <a:ln w="19050">
            <a:solidFill>
              <a:schemeClr val="tx1">
                <a:lumMod val="85000"/>
                <a:lumOff val="15000"/>
              </a:schemeClr>
            </a:solidFill>
            <a:miter lim="800000"/>
            <a:headEnd/>
            <a:tailEnd/>
          </a:ln>
        </p:spPr>
        <p:txBody>
          <a:bodyPr/>
          <a:lstStyle/>
          <a:p>
            <a:pPr algn="ctr"/>
            <a:r>
              <a:rPr lang="en-IN" sz="2600" b="1" i="1" dirty="0">
                <a:latin typeface="+mn-lt"/>
              </a:rPr>
              <a:t>At Conversion</a:t>
            </a:r>
          </a:p>
        </p:txBody>
      </p:sp>
    </p:spTree>
    <p:custDataLst>
      <p:tags r:id="rId1"/>
    </p:custDataLst>
    <p:extLst>
      <p:ext uri="{BB962C8B-B14F-4D97-AF65-F5344CB8AC3E}">
        <p14:creationId xmlns:p14="http://schemas.microsoft.com/office/powerpoint/2010/main" val="7487221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dirty="0"/>
              <a:t>Induced Conversion</a:t>
            </a:r>
            <a:endParaRPr lang="en-IN" dirty="0"/>
          </a:p>
        </p:txBody>
      </p:sp>
      <p:sp>
        <p:nvSpPr>
          <p:cNvPr id="27655" name="Content Placeholder 6"/>
          <p:cNvSpPr>
            <a:spLocks noGrp="1"/>
          </p:cNvSpPr>
          <p:nvPr>
            <p:ph idx="1"/>
          </p:nvPr>
        </p:nvSpPr>
        <p:spPr>
          <a:xfrm>
            <a:off x="761999" y="1549653"/>
            <a:ext cx="8013600" cy="5057775"/>
          </a:xfrm>
        </p:spPr>
        <p:txBody>
          <a:bodyPr/>
          <a:lstStyle/>
          <a:p>
            <a:pPr marL="0" indent="0">
              <a:buNone/>
            </a:pPr>
            <a:endParaRPr lang="en-US" dirty="0"/>
          </a:p>
          <a:p>
            <a:endParaRPr lang="en-US" dirty="0"/>
          </a:p>
        </p:txBody>
      </p:sp>
      <p:sp>
        <p:nvSpPr>
          <p:cNvPr id="4" name="Title 2"/>
          <p:cNvSpPr txBox="1">
            <a:spLocks/>
          </p:cNvSpPr>
          <p:nvPr/>
        </p:nvSpPr>
        <p:spPr bwMode="auto">
          <a:xfrm>
            <a:off x="8389940" y="0"/>
            <a:ext cx="738187" cy="363538"/>
          </a:xfrm>
          <a:prstGeom prst="rect">
            <a:avLst/>
          </a:prstGeom>
          <a:noFill/>
          <a:ln>
            <a:noFill/>
          </a:ln>
          <a:extLst/>
        </p:spPr>
        <p:txBody>
          <a:bodyPr anchor="ctr">
            <a:normAutofit/>
          </a:bodyPr>
          <a:lstStyle>
            <a:lvl1pPr algn="l" defTabSz="914400" rtl="0" eaLnBrk="1" latinLnBrk="0" hangingPunct="1">
              <a:lnSpc>
                <a:spcPct val="90000"/>
              </a:lnSpc>
              <a:spcBef>
                <a:spcPct val="0"/>
              </a:spcBef>
              <a:buNone/>
              <a:defRPr sz="3600" kern="1200">
                <a:solidFill>
                  <a:srgbClr val="0072A2"/>
                </a:solidFill>
                <a:latin typeface="+mj-lt"/>
                <a:ea typeface="Adobe Fan Heiti Std B" pitchFamily="34" charset="-128"/>
                <a:cs typeface="+mj-cs"/>
              </a:defRPr>
            </a:lvl1pPr>
          </a:lstStyle>
          <a:p>
            <a:pPr fontAlgn="auto">
              <a:spcAft>
                <a:spcPts val="0"/>
              </a:spcAft>
              <a:defRPr/>
            </a:pPr>
            <a:r>
              <a:rPr lang="en-IN" sz="1500" dirty="0"/>
              <a:t>LO14-5</a:t>
            </a:r>
          </a:p>
        </p:txBody>
      </p:sp>
      <p:sp>
        <p:nvSpPr>
          <p:cNvPr id="6" name="Rounded Rectangle 5"/>
          <p:cNvSpPr/>
          <p:nvPr/>
        </p:nvSpPr>
        <p:spPr>
          <a:xfrm>
            <a:off x="3011681" y="1406364"/>
            <a:ext cx="3655192" cy="672803"/>
          </a:xfrm>
          <a:prstGeom prst="roundRect">
            <a:avLst/>
          </a:prstGeom>
          <a:solidFill>
            <a:schemeClr val="bg2">
              <a:lumMod val="75000"/>
            </a:schemeClr>
          </a:solidFill>
          <a:ln>
            <a:solidFill>
              <a:schemeClr val="accent4">
                <a:lumMod val="50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Induced Conversion</a:t>
            </a:r>
          </a:p>
        </p:txBody>
      </p:sp>
      <p:sp>
        <p:nvSpPr>
          <p:cNvPr id="7" name="Rounded Rectangle 6"/>
          <p:cNvSpPr/>
          <p:nvPr/>
        </p:nvSpPr>
        <p:spPr>
          <a:xfrm>
            <a:off x="4767261" y="2923341"/>
            <a:ext cx="4355670" cy="3131940"/>
          </a:xfrm>
          <a:prstGeom prst="roundRect">
            <a:avLst/>
          </a:prstGeom>
          <a:solidFill>
            <a:schemeClr val="bg1">
              <a:lumMod val="95000"/>
            </a:schemeClr>
          </a:solidFill>
          <a:ln>
            <a:solidFill>
              <a:schemeClr val="accent4">
                <a:lumMod val="50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Encouraging voluntary conversion</a:t>
            </a:r>
          </a:p>
          <a:p>
            <a:pPr marL="392113" indent="-392113">
              <a:buFont typeface="Arial" panose="020B0604020202020204" pitchFamily="34" charset="0"/>
              <a:buChar char="•"/>
            </a:pPr>
            <a:r>
              <a:rPr lang="en-US" sz="2800" dirty="0">
                <a:solidFill>
                  <a:schemeClr val="tx1"/>
                </a:solidFill>
              </a:rPr>
              <a:t>By offering an added inducement in the form of cash, stock warrants, or a more attractive conversion ratio</a:t>
            </a:r>
          </a:p>
        </p:txBody>
      </p:sp>
      <p:sp>
        <p:nvSpPr>
          <p:cNvPr id="8" name="Rounded Rectangle 7"/>
          <p:cNvSpPr/>
          <p:nvPr/>
        </p:nvSpPr>
        <p:spPr>
          <a:xfrm>
            <a:off x="580304" y="2923341"/>
            <a:ext cx="4117509" cy="3131940"/>
          </a:xfrm>
          <a:prstGeom prst="roundRect">
            <a:avLst/>
          </a:prstGeom>
          <a:solidFill>
            <a:schemeClr val="bg1">
              <a:lumMod val="95000"/>
            </a:schemeClr>
          </a:solidFill>
          <a:ln>
            <a:solidFill>
              <a:schemeClr val="accent4">
                <a:lumMod val="50000"/>
              </a:schemeClr>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IN" sz="2800" b="1" dirty="0">
                <a:solidFill>
                  <a:schemeClr val="tx1"/>
                </a:solidFill>
              </a:rPr>
              <a:t>Through the call provision</a:t>
            </a:r>
          </a:p>
          <a:p>
            <a:pPr marL="457200" indent="-457200">
              <a:buFont typeface="Arial" panose="020B0604020202020204" pitchFamily="34" charset="0"/>
              <a:buChar char="•"/>
            </a:pPr>
            <a:r>
              <a:rPr lang="en-US" sz="2800" dirty="0">
                <a:solidFill>
                  <a:schemeClr val="tx1"/>
                </a:solidFill>
              </a:rPr>
              <a:t>When the specified call price is less than the conversion value of the bonds</a:t>
            </a:r>
            <a:endParaRPr lang="en-IN" sz="2800" dirty="0">
              <a:solidFill>
                <a:schemeClr val="tx1"/>
              </a:solidFill>
            </a:endParaRPr>
          </a:p>
        </p:txBody>
      </p:sp>
      <p:grpSp>
        <p:nvGrpSpPr>
          <p:cNvPr id="3" name="Group 2"/>
          <p:cNvGrpSpPr/>
          <p:nvPr/>
        </p:nvGrpSpPr>
        <p:grpSpPr>
          <a:xfrm>
            <a:off x="2621603" y="2151404"/>
            <a:ext cx="4120896" cy="699700"/>
            <a:chOff x="2621603" y="2151404"/>
            <a:chExt cx="4120896" cy="699700"/>
          </a:xfrm>
        </p:grpSpPr>
        <p:cxnSp>
          <p:nvCxnSpPr>
            <p:cNvPr id="9" name="Straight Arrow Connector 8"/>
            <p:cNvCxnSpPr/>
            <p:nvPr/>
          </p:nvCxnSpPr>
          <p:spPr>
            <a:xfrm flipH="1">
              <a:off x="2621603" y="2151404"/>
              <a:ext cx="2145658" cy="6997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767261" y="2151404"/>
              <a:ext cx="1975238" cy="6997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277950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22" presetClass="entr" presetSubtype="1" fill="hold" nodeType="after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childTnLst>
                          </p:cTn>
                        </p:par>
                        <p:par>
                          <p:cTn id="11" fill="hold">
                            <p:stCondLst>
                              <p:cond delay="1000"/>
                            </p:stCondLst>
                            <p:childTnLst>
                              <p:par>
                                <p:cTn id="12" presetID="1" presetClass="entr" presetSubtype="0" fill="hold" grpId="0" nodeType="afterEffect">
                                  <p:stCondLst>
                                    <p:cond delay="500"/>
                                  </p:stCondLst>
                                  <p:childTnLst>
                                    <p:set>
                                      <p:cBhvr>
                                        <p:cTn id="13" dur="1" fill="hold">
                                          <p:stCondLst>
                                            <p:cond delay="0"/>
                                          </p:stCondLst>
                                        </p:cTn>
                                        <p:tgtEl>
                                          <p:spTgt spid="8"/>
                                        </p:tgtEl>
                                        <p:attrNameLst>
                                          <p:attrName>style.visibility</p:attrName>
                                        </p:attrNameLst>
                                      </p:cBhvr>
                                      <p:to>
                                        <p:strVal val="visible"/>
                                      </p:to>
                                    </p:set>
                                  </p:childTnLst>
                                </p:cTn>
                              </p:par>
                            </p:childTnLst>
                          </p:cTn>
                        </p:par>
                        <p:par>
                          <p:cTn id="14" fill="hold">
                            <p:stCondLst>
                              <p:cond delay="1500"/>
                            </p:stCondLst>
                            <p:childTnLst>
                              <p:par>
                                <p:cTn id="15" presetID="1" presetClass="entr" presetSubtype="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US" dirty="0"/>
              <a:t>Bond Indenture</a:t>
            </a:r>
            <a:endParaRPr lang="en-IN" dirty="0"/>
          </a:p>
        </p:txBody>
      </p:sp>
      <p:sp>
        <p:nvSpPr>
          <p:cNvPr id="5" name="Content Placeholder 4"/>
          <p:cNvSpPr>
            <a:spLocks noGrp="1"/>
          </p:cNvSpPr>
          <p:nvPr>
            <p:ph idx="1"/>
          </p:nvPr>
        </p:nvSpPr>
        <p:spPr>
          <a:xfrm>
            <a:off x="761999" y="1261890"/>
            <a:ext cx="8013600" cy="5057775"/>
          </a:xfrm>
        </p:spPr>
        <p:txBody>
          <a:bodyPr>
            <a:normAutofit/>
          </a:bodyPr>
          <a:lstStyle/>
          <a:p>
            <a:pPr marL="228600" lvl="1">
              <a:spcBef>
                <a:spcPts val="1000"/>
              </a:spcBef>
            </a:pPr>
            <a:r>
              <a:rPr lang="en-US" sz="2800" dirty="0"/>
              <a:t>A bond indenture describes the specific promises made to bondholders</a:t>
            </a:r>
          </a:p>
          <a:p>
            <a:r>
              <a:rPr lang="en-US" dirty="0"/>
              <a:t>Held by a </a:t>
            </a:r>
            <a:r>
              <a:rPr lang="en-US" dirty="0" smtClean="0"/>
              <a:t>trustee (usually </a:t>
            </a:r>
            <a:r>
              <a:rPr lang="en-US" dirty="0"/>
              <a:t>a commercial bank or other financial institution, appointed by the issuing firm to represent the rights of the </a:t>
            </a:r>
            <a:r>
              <a:rPr lang="en-US" dirty="0" smtClean="0"/>
              <a:t>bondholders)</a:t>
            </a:r>
            <a:endParaRPr lang="en-US" dirty="0"/>
          </a:p>
        </p:txBody>
      </p:sp>
      <p:sp>
        <p:nvSpPr>
          <p:cNvPr id="8" name="Rectangle 7"/>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LO14-1</a:t>
            </a:r>
            <a:endParaRPr lang="en-US" sz="1500" dirty="0">
              <a:solidFill>
                <a:srgbClr val="0072A2"/>
              </a:solidFill>
              <a:latin typeface="+mj-lt"/>
              <a:ea typeface="Adobe Fan Heiti Std B" pitchFamily="34" charset="-128"/>
              <a:cs typeface="+mj-cs"/>
            </a:endParaRPr>
          </a:p>
        </p:txBody>
      </p:sp>
      <p:sp>
        <p:nvSpPr>
          <p:cNvPr id="2" name="TextBox 1"/>
          <p:cNvSpPr txBox="1"/>
          <p:nvPr/>
        </p:nvSpPr>
        <p:spPr>
          <a:xfrm>
            <a:off x="2471726" y="3645711"/>
            <a:ext cx="4782674" cy="892552"/>
          </a:xfrm>
          <a:prstGeom prst="rect">
            <a:avLst/>
          </a:prstGeom>
          <a:solidFill>
            <a:schemeClr val="accent6">
              <a:lumMod val="20000"/>
              <a:lumOff val="80000"/>
            </a:schemeClr>
          </a:solidFill>
          <a:ln w="12700">
            <a:solidFill>
              <a:schemeClr val="accent6">
                <a:lumMod val="50000"/>
              </a:schemeClr>
            </a:solidFill>
          </a:ln>
        </p:spPr>
        <p:txBody>
          <a:bodyPr wrap="square" rtlCol="0">
            <a:spAutoFit/>
          </a:bodyPr>
          <a:lstStyle/>
          <a:p>
            <a:pPr algn="ctr"/>
            <a:r>
              <a:rPr lang="en-IN" sz="2600" dirty="0">
                <a:solidFill>
                  <a:sysClr val="windowText" lastClr="000000"/>
                </a:solidFill>
                <a:latin typeface="+mn-lt"/>
              </a:rPr>
              <a:t>If a company fails to live up to the terms of the bond indenture</a:t>
            </a:r>
            <a:endParaRPr lang="en-US" sz="2600" dirty="0">
              <a:solidFill>
                <a:sysClr val="windowText" lastClr="000000"/>
              </a:solidFill>
              <a:latin typeface="+mn-lt"/>
            </a:endParaRPr>
          </a:p>
        </p:txBody>
      </p:sp>
      <p:sp>
        <p:nvSpPr>
          <p:cNvPr id="3" name="Oval 2"/>
          <p:cNvSpPr/>
          <p:nvPr/>
        </p:nvSpPr>
        <p:spPr>
          <a:xfrm>
            <a:off x="1937465" y="5016020"/>
            <a:ext cx="5851197" cy="986777"/>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600" dirty="0">
                <a:solidFill>
                  <a:sysClr val="windowText" lastClr="000000"/>
                </a:solidFill>
              </a:rPr>
              <a:t>Trustee may bring legal action against the company</a:t>
            </a:r>
            <a:endParaRPr lang="en-US" sz="2600" dirty="0">
              <a:solidFill>
                <a:sysClr val="windowText" lastClr="000000"/>
              </a:solidFill>
            </a:endParaRPr>
          </a:p>
        </p:txBody>
      </p:sp>
      <p:sp>
        <p:nvSpPr>
          <p:cNvPr id="4" name="Down Arrow 3"/>
          <p:cNvSpPr/>
          <p:nvPr/>
        </p:nvSpPr>
        <p:spPr>
          <a:xfrm>
            <a:off x="4726587" y="4549494"/>
            <a:ext cx="272953" cy="394289"/>
          </a:xfrm>
          <a:prstGeom prst="downArrow">
            <a:avLst>
              <a:gd name="adj1" fmla="val 33559"/>
              <a:gd name="adj2" fmla="val 36576"/>
            </a:avLst>
          </a:prstGeom>
          <a:solidFill>
            <a:schemeClr val="accent6">
              <a:lumMod val="20000"/>
              <a:lumOff val="80000"/>
            </a:schemeClr>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820697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1" presetClass="entr" presetSubtype="0" fill="hold" grpId="0" nodeType="afterEffect">
                                  <p:stCondLst>
                                    <p:cond delay="250"/>
                                  </p:stCondLst>
                                  <p:childTnLst>
                                    <p:set>
                                      <p:cBhvr>
                                        <p:cTn id="24" dur="1" fill="hold">
                                          <p:stCondLst>
                                            <p:cond delay="0"/>
                                          </p:stCondLst>
                                        </p:cTn>
                                        <p:tgtEl>
                                          <p:spTgt spid="4"/>
                                        </p:tgtEl>
                                        <p:attrNameLst>
                                          <p:attrName>style.visibility</p:attrName>
                                        </p:attrNameLst>
                                      </p:cBhvr>
                                      <p:to>
                                        <p:strVal val="visible"/>
                                      </p:to>
                                    </p:set>
                                  </p:childTnLst>
                                </p:cTn>
                              </p:par>
                            </p:childTnLst>
                          </p:cTn>
                        </p:par>
                        <p:par>
                          <p:cTn id="25" fill="hold">
                            <p:stCondLst>
                              <p:cond delay="1250"/>
                            </p:stCondLst>
                            <p:childTnLst>
                              <p:par>
                                <p:cTn id="26" presetID="42" presetClass="entr" presetSubtype="0" fill="hold" grpId="0" nodeType="after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2" grpId="0" animBg="1"/>
      <p:bldP spid="3" grpId="0" animBg="1"/>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dirty="0"/>
              <a:t>Detachable Stock Purchase Warrants</a:t>
            </a:r>
            <a:endParaRPr lang="en-IN" dirty="0"/>
          </a:p>
        </p:txBody>
      </p:sp>
      <p:sp>
        <p:nvSpPr>
          <p:cNvPr id="4" name="Title 2"/>
          <p:cNvSpPr txBox="1">
            <a:spLocks/>
          </p:cNvSpPr>
          <p:nvPr/>
        </p:nvSpPr>
        <p:spPr bwMode="auto">
          <a:xfrm>
            <a:off x="8389940" y="0"/>
            <a:ext cx="738187" cy="363538"/>
          </a:xfrm>
          <a:prstGeom prst="rect">
            <a:avLst/>
          </a:prstGeom>
          <a:noFill/>
          <a:ln>
            <a:noFill/>
          </a:ln>
          <a:extLst/>
        </p:spPr>
        <p:txBody>
          <a:bodyPr anchor="ctr">
            <a:normAutofit/>
          </a:bodyPr>
          <a:lstStyle>
            <a:lvl1pPr algn="l" defTabSz="914400" rtl="0" eaLnBrk="1" latinLnBrk="0" hangingPunct="1">
              <a:lnSpc>
                <a:spcPct val="90000"/>
              </a:lnSpc>
              <a:spcBef>
                <a:spcPct val="0"/>
              </a:spcBef>
              <a:buNone/>
              <a:defRPr sz="3600" kern="1200">
                <a:solidFill>
                  <a:srgbClr val="0072A2"/>
                </a:solidFill>
                <a:latin typeface="+mj-lt"/>
                <a:ea typeface="Adobe Fan Heiti Std B" pitchFamily="34" charset="-128"/>
                <a:cs typeface="+mj-cs"/>
              </a:defRPr>
            </a:lvl1pPr>
          </a:lstStyle>
          <a:p>
            <a:pPr fontAlgn="auto">
              <a:spcAft>
                <a:spcPts val="0"/>
              </a:spcAft>
              <a:defRPr/>
            </a:pPr>
            <a:r>
              <a:rPr lang="en-IN" sz="1500" dirty="0"/>
              <a:t>LO14-5</a:t>
            </a:r>
          </a:p>
        </p:txBody>
      </p:sp>
      <p:sp>
        <p:nvSpPr>
          <p:cNvPr id="3" name="Content Placeholder 2"/>
          <p:cNvSpPr>
            <a:spLocks noGrp="1"/>
          </p:cNvSpPr>
          <p:nvPr>
            <p:ph idx="1"/>
          </p:nvPr>
        </p:nvSpPr>
        <p:spPr/>
        <p:txBody>
          <a:bodyPr/>
          <a:lstStyle/>
          <a:p>
            <a:r>
              <a:rPr lang="en-IN" dirty="0"/>
              <a:t>Give the investor an option to purchase a stated number of shares of common stock at a specified option price, often within a given period of time</a:t>
            </a:r>
          </a:p>
          <a:p>
            <a:r>
              <a:rPr lang="en-IN" dirty="0"/>
              <a:t>Bear a lower interest rate</a:t>
            </a:r>
          </a:p>
          <a:p>
            <a:r>
              <a:rPr lang="en-IN" dirty="0"/>
              <a:t>Can be exercised independently or traded in the market separately from bonds, having their own market price</a:t>
            </a:r>
          </a:p>
          <a:p>
            <a:r>
              <a:rPr lang="en-IN" dirty="0"/>
              <a:t>Issue price is allocated between the two different securities on the basis </a:t>
            </a:r>
            <a:r>
              <a:rPr lang="en-US" dirty="0"/>
              <a:t>of their fair values</a:t>
            </a:r>
            <a:endParaRPr lang="en-IN" dirty="0"/>
          </a:p>
          <a:p>
            <a:endParaRPr lang="en-US" dirty="0"/>
          </a:p>
        </p:txBody>
      </p:sp>
    </p:spTree>
    <p:custDataLst>
      <p:tags r:id="rId1"/>
    </p:custDataLst>
    <p:extLst>
      <p:ext uri="{BB962C8B-B14F-4D97-AF65-F5344CB8AC3E}">
        <p14:creationId xmlns:p14="http://schemas.microsoft.com/office/powerpoint/2010/main" val="37685645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dirty="0"/>
              <a:t>Liabilities at Fair Value</a:t>
            </a:r>
            <a:endParaRPr lang="en-IN" dirty="0"/>
          </a:p>
        </p:txBody>
      </p:sp>
      <p:sp>
        <p:nvSpPr>
          <p:cNvPr id="4" name="Title 2"/>
          <p:cNvSpPr txBox="1">
            <a:spLocks/>
          </p:cNvSpPr>
          <p:nvPr/>
        </p:nvSpPr>
        <p:spPr bwMode="auto">
          <a:xfrm>
            <a:off x="8389940" y="0"/>
            <a:ext cx="738187" cy="363538"/>
          </a:xfrm>
          <a:prstGeom prst="rect">
            <a:avLst/>
          </a:prstGeom>
          <a:noFill/>
          <a:ln>
            <a:noFill/>
          </a:ln>
          <a:extLst/>
        </p:spPr>
        <p:txBody>
          <a:bodyPr anchor="ctr">
            <a:normAutofit/>
          </a:bodyPr>
          <a:lstStyle>
            <a:lvl1pPr algn="l" defTabSz="914400" rtl="0" eaLnBrk="1" latinLnBrk="0" hangingPunct="1">
              <a:lnSpc>
                <a:spcPct val="90000"/>
              </a:lnSpc>
              <a:spcBef>
                <a:spcPct val="0"/>
              </a:spcBef>
              <a:buNone/>
              <a:defRPr sz="3600" kern="1200">
                <a:solidFill>
                  <a:srgbClr val="0072A2"/>
                </a:solidFill>
                <a:latin typeface="+mj-lt"/>
                <a:ea typeface="Adobe Fan Heiti Std B" pitchFamily="34" charset="-128"/>
                <a:cs typeface="+mj-cs"/>
              </a:defRPr>
            </a:lvl1pPr>
          </a:lstStyle>
          <a:p>
            <a:pPr fontAlgn="auto">
              <a:spcAft>
                <a:spcPts val="0"/>
              </a:spcAft>
              <a:defRPr/>
            </a:pPr>
            <a:r>
              <a:rPr lang="en-IN" sz="1500" dirty="0"/>
              <a:t>LO14-6</a:t>
            </a:r>
          </a:p>
        </p:txBody>
      </p:sp>
      <p:grpSp>
        <p:nvGrpSpPr>
          <p:cNvPr id="6" name="Group 5"/>
          <p:cNvGrpSpPr/>
          <p:nvPr/>
        </p:nvGrpSpPr>
        <p:grpSpPr>
          <a:xfrm>
            <a:off x="637551" y="1535797"/>
            <a:ext cx="2225182" cy="1372503"/>
            <a:chOff x="637551" y="1535797"/>
            <a:chExt cx="2225182" cy="1372503"/>
          </a:xfrm>
        </p:grpSpPr>
        <p:sp>
          <p:nvSpPr>
            <p:cNvPr id="7" name="Oval 6"/>
            <p:cNvSpPr/>
            <p:nvPr/>
          </p:nvSpPr>
          <p:spPr>
            <a:xfrm>
              <a:off x="637551" y="1535797"/>
              <a:ext cx="2225182" cy="1372503"/>
            </a:xfrm>
            <a:prstGeom prst="ellipse">
              <a:avLst/>
            </a:prstGeom>
            <a:solidFill>
              <a:schemeClr val="accent1">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TextBox 7"/>
            <p:cNvSpPr txBox="1"/>
            <p:nvPr/>
          </p:nvSpPr>
          <p:spPr>
            <a:xfrm>
              <a:off x="873682" y="1766019"/>
              <a:ext cx="1719593" cy="954107"/>
            </a:xfrm>
            <a:prstGeom prst="rect">
              <a:avLst/>
            </a:prstGeom>
            <a:noFill/>
          </p:spPr>
          <p:txBody>
            <a:bodyPr wrap="square" rtlCol="0">
              <a:spAutoFit/>
            </a:bodyPr>
            <a:lstStyle/>
            <a:p>
              <a:pPr algn="ctr"/>
              <a:r>
                <a:rPr lang="en-US" sz="2800" b="1" dirty="0">
                  <a:solidFill>
                    <a:schemeClr val="bg1"/>
                  </a:solidFill>
                  <a:latin typeface="+mn-lt"/>
                </a:rPr>
                <a:t>Company “A”</a:t>
              </a:r>
            </a:p>
          </p:txBody>
        </p:sp>
      </p:grpSp>
      <p:grpSp>
        <p:nvGrpSpPr>
          <p:cNvPr id="12" name="Group 11"/>
          <p:cNvGrpSpPr/>
          <p:nvPr/>
        </p:nvGrpSpPr>
        <p:grpSpPr>
          <a:xfrm>
            <a:off x="6834426" y="1535797"/>
            <a:ext cx="2225182" cy="1372503"/>
            <a:chOff x="6834426" y="1535797"/>
            <a:chExt cx="2225182" cy="1372503"/>
          </a:xfrm>
        </p:grpSpPr>
        <p:sp>
          <p:nvSpPr>
            <p:cNvPr id="9" name="Oval 8"/>
            <p:cNvSpPr/>
            <p:nvPr/>
          </p:nvSpPr>
          <p:spPr>
            <a:xfrm>
              <a:off x="6834426" y="1535797"/>
              <a:ext cx="2225182" cy="1372503"/>
            </a:xfrm>
            <a:prstGeom prst="ellipse">
              <a:avLst/>
            </a:prstGeom>
            <a:solidFill>
              <a:schemeClr val="accent1">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7165331" y="1766019"/>
              <a:ext cx="1563266" cy="954107"/>
            </a:xfrm>
            <a:prstGeom prst="rect">
              <a:avLst/>
            </a:prstGeom>
            <a:noFill/>
          </p:spPr>
          <p:txBody>
            <a:bodyPr wrap="square" rtlCol="0">
              <a:spAutoFit/>
            </a:bodyPr>
            <a:lstStyle/>
            <a:p>
              <a:pPr algn="ctr"/>
              <a:r>
                <a:rPr lang="en-US" sz="2800" b="1" dirty="0">
                  <a:solidFill>
                    <a:schemeClr val="bg1"/>
                  </a:solidFill>
                  <a:latin typeface="+mn-lt"/>
                </a:rPr>
                <a:t>General Motors </a:t>
              </a:r>
            </a:p>
          </p:txBody>
        </p:sp>
      </p:grpSp>
      <p:sp>
        <p:nvSpPr>
          <p:cNvPr id="10" name="Rounded Rectangle 9"/>
          <p:cNvSpPr/>
          <p:nvPr/>
        </p:nvSpPr>
        <p:spPr>
          <a:xfrm>
            <a:off x="4049840" y="1697289"/>
            <a:ext cx="1411091" cy="1049519"/>
          </a:xfrm>
          <a:prstGeom prst="roundRect">
            <a:avLst/>
          </a:prstGeom>
          <a:solidFill>
            <a:schemeClr val="accent1">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Bonds</a:t>
            </a:r>
          </a:p>
        </p:txBody>
      </p:sp>
      <p:grpSp>
        <p:nvGrpSpPr>
          <p:cNvPr id="20" name="Group 19"/>
          <p:cNvGrpSpPr/>
          <p:nvPr/>
        </p:nvGrpSpPr>
        <p:grpSpPr>
          <a:xfrm>
            <a:off x="2862733" y="2222049"/>
            <a:ext cx="3971693" cy="0"/>
            <a:chOff x="2862733" y="2222049"/>
            <a:chExt cx="3971693" cy="0"/>
          </a:xfrm>
        </p:grpSpPr>
        <p:cxnSp>
          <p:nvCxnSpPr>
            <p:cNvPr id="13" name="Straight Arrow Connector 12"/>
            <p:cNvCxnSpPr>
              <a:stCxn id="7" idx="6"/>
              <a:endCxn id="10" idx="1"/>
            </p:cNvCxnSpPr>
            <p:nvPr/>
          </p:nvCxnSpPr>
          <p:spPr>
            <a:xfrm>
              <a:off x="2862733" y="2222049"/>
              <a:ext cx="1187107" cy="0"/>
            </a:xfrm>
            <a:prstGeom prst="straightConnector1">
              <a:avLst/>
            </a:prstGeom>
            <a:ln w="28575">
              <a:solidFill>
                <a:schemeClr val="accent4">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9" idx="2"/>
              <a:endCxn id="10" idx="3"/>
            </p:cNvCxnSpPr>
            <p:nvPr/>
          </p:nvCxnSpPr>
          <p:spPr>
            <a:xfrm flipH="1">
              <a:off x="5460931" y="2222049"/>
              <a:ext cx="1373495" cy="0"/>
            </a:xfrm>
            <a:prstGeom prst="straightConnector1">
              <a:avLst/>
            </a:prstGeom>
            <a:ln w="28575">
              <a:solidFill>
                <a:schemeClr val="accent4">
                  <a:lumMod val="50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a:off x="2828297" y="1767549"/>
            <a:ext cx="1207492" cy="489607"/>
          </a:xfrm>
          <a:prstGeom prst="rect">
            <a:avLst/>
          </a:prstGeom>
          <a:noFill/>
        </p:spPr>
        <p:txBody>
          <a:bodyPr wrap="square" rtlCol="0">
            <a:spAutoFit/>
          </a:bodyPr>
          <a:lstStyle/>
          <a:p>
            <a:r>
              <a:rPr lang="en-US" sz="2800" dirty="0">
                <a:latin typeface="+mn-lt"/>
              </a:rPr>
              <a:t>Invests</a:t>
            </a:r>
          </a:p>
        </p:txBody>
      </p:sp>
      <p:sp>
        <p:nvSpPr>
          <p:cNvPr id="19" name="TextBox 18"/>
          <p:cNvSpPr txBox="1"/>
          <p:nvPr/>
        </p:nvSpPr>
        <p:spPr>
          <a:xfrm>
            <a:off x="5619629" y="1761123"/>
            <a:ext cx="1097720" cy="523220"/>
          </a:xfrm>
          <a:prstGeom prst="rect">
            <a:avLst/>
          </a:prstGeom>
          <a:noFill/>
        </p:spPr>
        <p:txBody>
          <a:bodyPr wrap="square" rtlCol="0">
            <a:spAutoFit/>
          </a:bodyPr>
          <a:lstStyle/>
          <a:p>
            <a:r>
              <a:rPr lang="en-US" sz="2800" dirty="0">
                <a:latin typeface="+mn-lt"/>
              </a:rPr>
              <a:t>Issues</a:t>
            </a:r>
          </a:p>
        </p:txBody>
      </p:sp>
      <p:grpSp>
        <p:nvGrpSpPr>
          <p:cNvPr id="23" name="Group 22"/>
          <p:cNvGrpSpPr/>
          <p:nvPr/>
        </p:nvGrpSpPr>
        <p:grpSpPr>
          <a:xfrm>
            <a:off x="1465809" y="2747162"/>
            <a:ext cx="6718040" cy="811269"/>
            <a:chOff x="1465809" y="2747162"/>
            <a:chExt cx="6718040" cy="811269"/>
          </a:xfrm>
        </p:grpSpPr>
        <p:sp>
          <p:nvSpPr>
            <p:cNvPr id="18" name="U-Turn Arrow 17"/>
            <p:cNvSpPr/>
            <p:nvPr/>
          </p:nvSpPr>
          <p:spPr>
            <a:xfrm flipH="1" flipV="1">
              <a:off x="1465809" y="2747162"/>
              <a:ext cx="3106190" cy="794607"/>
            </a:xfrm>
            <a:prstGeom prst="uturn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 name="U-Turn Arrow 20"/>
            <p:cNvSpPr/>
            <p:nvPr/>
          </p:nvSpPr>
          <p:spPr>
            <a:xfrm flipV="1">
              <a:off x="4941920" y="2763824"/>
              <a:ext cx="3241929" cy="794607"/>
            </a:xfrm>
            <a:prstGeom prst="uturn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2" name="Rectangle 21"/>
          <p:cNvSpPr/>
          <p:nvPr/>
        </p:nvSpPr>
        <p:spPr>
          <a:xfrm>
            <a:off x="2269275" y="3219496"/>
            <a:ext cx="1671600" cy="426575"/>
          </a:xfrm>
          <a:prstGeom prst="rect">
            <a:avLst/>
          </a:prstGeom>
          <a:solidFill>
            <a:schemeClr val="accent1">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Asset</a:t>
            </a:r>
          </a:p>
        </p:txBody>
      </p:sp>
      <p:sp>
        <p:nvSpPr>
          <p:cNvPr id="24" name="Rectangle 23"/>
          <p:cNvSpPr/>
          <p:nvPr/>
        </p:nvSpPr>
        <p:spPr>
          <a:xfrm>
            <a:off x="5502344" y="3219496"/>
            <a:ext cx="1671600" cy="426575"/>
          </a:xfrm>
          <a:prstGeom prst="rect">
            <a:avLst/>
          </a:prstGeom>
          <a:solidFill>
            <a:schemeClr val="accent1">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Liability</a:t>
            </a:r>
          </a:p>
        </p:txBody>
      </p:sp>
      <p:sp>
        <p:nvSpPr>
          <p:cNvPr id="3" name="TextBox 2"/>
          <p:cNvSpPr txBox="1"/>
          <p:nvPr/>
        </p:nvSpPr>
        <p:spPr>
          <a:xfrm>
            <a:off x="584734" y="4211115"/>
            <a:ext cx="8538197" cy="1938992"/>
          </a:xfrm>
          <a:prstGeom prst="rect">
            <a:avLst/>
          </a:prstGeom>
          <a:noFill/>
        </p:spPr>
        <p:txBody>
          <a:bodyPr wrap="square" rtlCol="0">
            <a:spAutoFit/>
          </a:bodyPr>
          <a:lstStyle/>
          <a:p>
            <a:pPr marL="457200" indent="-457200">
              <a:buFont typeface="Arial" panose="020B0604020202020204" pitchFamily="34" charset="0"/>
              <a:buChar char="•"/>
            </a:pPr>
            <a:r>
              <a:rPr lang="en-US" sz="2400" dirty="0">
                <a:latin typeface="+mn-lt"/>
              </a:rPr>
              <a:t>The </a:t>
            </a:r>
            <a:r>
              <a:rPr lang="en-IN" sz="2400" dirty="0">
                <a:latin typeface="+mn-lt"/>
              </a:rPr>
              <a:t>market forces that influence the fair value of an investment in debt securities (interest rates, credit risk, etc.) influences the fair value of liabilities </a:t>
            </a:r>
          </a:p>
          <a:p>
            <a:pPr marL="457200" indent="-457200">
              <a:buFont typeface="Arial" panose="020B0604020202020204" pitchFamily="34" charset="0"/>
              <a:buChar char="•"/>
            </a:pPr>
            <a:r>
              <a:rPr lang="en-US" sz="2400" dirty="0">
                <a:latin typeface="+mn-lt"/>
              </a:rPr>
              <a:t>Companies are </a:t>
            </a:r>
            <a:r>
              <a:rPr lang="en-US" sz="2400" b="1" dirty="0">
                <a:solidFill>
                  <a:srgbClr val="C00000"/>
                </a:solidFill>
                <a:latin typeface="+mn-lt"/>
              </a:rPr>
              <a:t>not required </a:t>
            </a:r>
            <a:r>
              <a:rPr lang="en-US" sz="2400" dirty="0">
                <a:latin typeface="+mn-lt"/>
              </a:rPr>
              <a:t>to, but have the </a:t>
            </a:r>
            <a:r>
              <a:rPr lang="en-US" sz="2400" b="1" dirty="0">
                <a:solidFill>
                  <a:srgbClr val="C00000"/>
                </a:solidFill>
                <a:latin typeface="+mn-lt"/>
              </a:rPr>
              <a:t>option</a:t>
            </a:r>
            <a:r>
              <a:rPr lang="en-US" sz="2400" dirty="0">
                <a:solidFill>
                  <a:srgbClr val="C00000"/>
                </a:solidFill>
                <a:latin typeface="+mn-lt"/>
              </a:rPr>
              <a:t> </a:t>
            </a:r>
            <a:r>
              <a:rPr lang="en-US" sz="2400" dirty="0">
                <a:latin typeface="+mn-lt"/>
              </a:rPr>
              <a:t>to, value some or all of their financial assets and liabilities at fair value</a:t>
            </a:r>
          </a:p>
        </p:txBody>
      </p:sp>
    </p:spTree>
    <p:custDataLst>
      <p:tags r:id="rId1"/>
    </p:custDataLst>
    <p:extLst>
      <p:ext uri="{BB962C8B-B14F-4D97-AF65-F5344CB8AC3E}">
        <p14:creationId xmlns:p14="http://schemas.microsoft.com/office/powerpoint/2010/main" val="30765188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r>
              <a:rPr lang="en-IN" dirty="0"/>
              <a:t>Reporting Changes in Fair Value</a:t>
            </a:r>
            <a:endParaRPr lang="en-US" dirty="0"/>
          </a:p>
        </p:txBody>
      </p:sp>
      <p:sp>
        <p:nvSpPr>
          <p:cNvPr id="4" name="Title 2"/>
          <p:cNvSpPr txBox="1">
            <a:spLocks/>
          </p:cNvSpPr>
          <p:nvPr/>
        </p:nvSpPr>
        <p:spPr bwMode="auto">
          <a:xfrm>
            <a:off x="8389940" y="0"/>
            <a:ext cx="738187" cy="363538"/>
          </a:xfrm>
          <a:prstGeom prst="rect">
            <a:avLst/>
          </a:prstGeom>
          <a:noFill/>
          <a:ln>
            <a:noFill/>
          </a:ln>
          <a:extLst/>
        </p:spPr>
        <p:txBody>
          <a:bodyPr anchor="ctr">
            <a:normAutofit/>
          </a:bodyPr>
          <a:lstStyle>
            <a:lvl1pPr algn="l" defTabSz="914400" rtl="0" eaLnBrk="1" latinLnBrk="0" hangingPunct="1">
              <a:lnSpc>
                <a:spcPct val="90000"/>
              </a:lnSpc>
              <a:spcBef>
                <a:spcPct val="0"/>
              </a:spcBef>
              <a:buNone/>
              <a:defRPr sz="3600" kern="1200">
                <a:solidFill>
                  <a:srgbClr val="0072A2"/>
                </a:solidFill>
                <a:latin typeface="+mj-lt"/>
                <a:ea typeface="Adobe Fan Heiti Std B" pitchFamily="34" charset="-128"/>
                <a:cs typeface="+mj-cs"/>
              </a:defRPr>
            </a:lvl1pPr>
          </a:lstStyle>
          <a:p>
            <a:pPr fontAlgn="auto">
              <a:spcAft>
                <a:spcPts val="0"/>
              </a:spcAft>
              <a:defRPr/>
            </a:pPr>
            <a:r>
              <a:rPr lang="en-IN" sz="1500" dirty="0"/>
              <a:t>LO14-6</a:t>
            </a:r>
          </a:p>
        </p:txBody>
      </p:sp>
      <p:sp>
        <p:nvSpPr>
          <p:cNvPr id="11" name="Content Placeholder 2"/>
          <p:cNvSpPr>
            <a:spLocks noGrp="1"/>
          </p:cNvSpPr>
          <p:nvPr>
            <p:ph idx="1"/>
          </p:nvPr>
        </p:nvSpPr>
        <p:spPr>
          <a:xfrm>
            <a:off x="761999" y="1334127"/>
            <a:ext cx="8013600" cy="5162802"/>
          </a:xfrm>
          <a:ln>
            <a:noFill/>
          </a:ln>
        </p:spPr>
        <p:txBody>
          <a:bodyPr>
            <a:noAutofit/>
          </a:bodyPr>
          <a:lstStyle/>
          <a:p>
            <a:r>
              <a:rPr lang="en-IN" sz="2400" dirty="0"/>
              <a:t>If the fair value option is elected, a change in fair value creates a </a:t>
            </a:r>
            <a:r>
              <a:rPr lang="en-US" sz="2400" dirty="0"/>
              <a:t>gain or loss</a:t>
            </a:r>
          </a:p>
          <a:p>
            <a:r>
              <a:rPr lang="en-US" sz="2400" dirty="0"/>
              <a:t>Any portion of </a:t>
            </a:r>
            <a:r>
              <a:rPr lang="en-IN" sz="2400" dirty="0"/>
              <a:t>that gain or loss that is a result of a change in the “</a:t>
            </a:r>
            <a:r>
              <a:rPr lang="en-IN" sz="2400" b="1" dirty="0">
                <a:solidFill>
                  <a:srgbClr val="C00000"/>
                </a:solidFill>
              </a:rPr>
              <a:t>credit risk</a:t>
            </a:r>
            <a:r>
              <a:rPr lang="en-IN" sz="2400" dirty="0"/>
              <a:t>” of the debt is reported as </a:t>
            </a:r>
            <a:r>
              <a:rPr lang="en-IN" sz="2400" b="1" dirty="0">
                <a:solidFill>
                  <a:srgbClr val="C00000"/>
                </a:solidFill>
              </a:rPr>
              <a:t>other comprehensive income </a:t>
            </a:r>
            <a:r>
              <a:rPr lang="en-IN" sz="2400" dirty="0"/>
              <a:t>(OCI</a:t>
            </a:r>
            <a:r>
              <a:rPr lang="en-IN" sz="2400" dirty="0" smtClean="0"/>
              <a:t>)</a:t>
            </a:r>
            <a:endParaRPr lang="en-IN" sz="2400" dirty="0"/>
          </a:p>
          <a:p>
            <a:r>
              <a:rPr lang="en-US" sz="2400" dirty="0"/>
              <a:t>Any portion of </a:t>
            </a:r>
            <a:r>
              <a:rPr lang="en-IN" sz="2400" dirty="0"/>
              <a:t>that gain or loss that is a result of a change in the </a:t>
            </a:r>
            <a:r>
              <a:rPr lang="en-IN" sz="2400" b="1" dirty="0">
                <a:solidFill>
                  <a:srgbClr val="C00000"/>
                </a:solidFill>
              </a:rPr>
              <a:t>general (risk-free) interest rate</a:t>
            </a:r>
            <a:r>
              <a:rPr lang="en-IN" sz="2400" dirty="0"/>
              <a:t> is reported as part of </a:t>
            </a:r>
            <a:r>
              <a:rPr lang="en-IN" sz="2400" b="1" dirty="0">
                <a:solidFill>
                  <a:srgbClr val="C00000"/>
                </a:solidFill>
              </a:rPr>
              <a:t>net </a:t>
            </a:r>
            <a:r>
              <a:rPr lang="en-IN" sz="2400" b="1" dirty="0" smtClean="0">
                <a:solidFill>
                  <a:srgbClr val="C00000"/>
                </a:solidFill>
              </a:rPr>
              <a:t>income</a:t>
            </a:r>
            <a:endParaRPr lang="en-IN" sz="2400" dirty="0"/>
          </a:p>
          <a:p>
            <a:pPr>
              <a:buClr>
                <a:schemeClr val="tx1"/>
              </a:buClr>
            </a:pPr>
            <a:r>
              <a:rPr lang="en-IN" sz="2400" b="1" dirty="0">
                <a:solidFill>
                  <a:srgbClr val="0000FF"/>
                </a:solidFill>
              </a:rPr>
              <a:t>Credit risk: </a:t>
            </a:r>
            <a:r>
              <a:rPr lang="en-US" sz="2400" dirty="0"/>
              <a:t>The risk that the </a:t>
            </a:r>
            <a:r>
              <a:rPr lang="en-IN" sz="2400" dirty="0"/>
              <a:t>investor in the bonds will not receive the promised interest and maturity amounts at the times they are due</a:t>
            </a:r>
          </a:p>
          <a:p>
            <a:r>
              <a:rPr lang="en-IN" sz="2400" dirty="0"/>
              <a:t>Any change in fair value that exceeds the amount caused by a change in the general (risk-free) interest rate is the result of credit risk </a:t>
            </a:r>
            <a:r>
              <a:rPr lang="en-US" sz="2400" dirty="0"/>
              <a:t>changes</a:t>
            </a:r>
          </a:p>
        </p:txBody>
      </p:sp>
    </p:spTree>
    <p:custDataLst>
      <p:tags r:id="rId1"/>
    </p:custDataLst>
    <p:extLst>
      <p:ext uri="{BB962C8B-B14F-4D97-AF65-F5344CB8AC3E}">
        <p14:creationId xmlns:p14="http://schemas.microsoft.com/office/powerpoint/2010/main" val="5622724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r>
              <a:rPr lang="en-US" dirty="0"/>
              <a:t>Mix and Match</a:t>
            </a:r>
          </a:p>
        </p:txBody>
      </p:sp>
      <p:sp>
        <p:nvSpPr>
          <p:cNvPr id="4" name="Title 2"/>
          <p:cNvSpPr txBox="1">
            <a:spLocks/>
          </p:cNvSpPr>
          <p:nvPr/>
        </p:nvSpPr>
        <p:spPr bwMode="auto">
          <a:xfrm>
            <a:off x="8389940" y="0"/>
            <a:ext cx="738187" cy="363538"/>
          </a:xfrm>
          <a:prstGeom prst="rect">
            <a:avLst/>
          </a:prstGeom>
          <a:noFill/>
          <a:ln>
            <a:noFill/>
          </a:ln>
          <a:extLst/>
        </p:spPr>
        <p:txBody>
          <a:bodyPr anchor="ctr">
            <a:normAutofit/>
          </a:bodyPr>
          <a:lstStyle>
            <a:lvl1pPr algn="l" defTabSz="914400" rtl="0" eaLnBrk="1" latinLnBrk="0" hangingPunct="1">
              <a:lnSpc>
                <a:spcPct val="90000"/>
              </a:lnSpc>
              <a:spcBef>
                <a:spcPct val="0"/>
              </a:spcBef>
              <a:buNone/>
              <a:defRPr sz="3600" kern="1200">
                <a:solidFill>
                  <a:srgbClr val="0072A2"/>
                </a:solidFill>
                <a:latin typeface="+mj-lt"/>
                <a:ea typeface="Adobe Fan Heiti Std B" pitchFamily="34" charset="-128"/>
                <a:cs typeface="+mj-cs"/>
              </a:defRPr>
            </a:lvl1pPr>
          </a:lstStyle>
          <a:p>
            <a:pPr fontAlgn="auto">
              <a:spcAft>
                <a:spcPts val="0"/>
              </a:spcAft>
              <a:defRPr/>
            </a:pPr>
            <a:r>
              <a:rPr lang="en-IN" sz="1500" dirty="0"/>
              <a:t>LO14-6</a:t>
            </a:r>
          </a:p>
        </p:txBody>
      </p:sp>
      <p:sp>
        <p:nvSpPr>
          <p:cNvPr id="3" name="Content Placeholder 2"/>
          <p:cNvSpPr>
            <a:spLocks noGrp="1"/>
          </p:cNvSpPr>
          <p:nvPr>
            <p:ph idx="1"/>
          </p:nvPr>
        </p:nvSpPr>
        <p:spPr>
          <a:xfrm>
            <a:off x="761999" y="1117416"/>
            <a:ext cx="7997034" cy="5384985"/>
          </a:xfrm>
        </p:spPr>
        <p:txBody>
          <a:bodyPr/>
          <a:lstStyle/>
          <a:p>
            <a:endParaRPr lang="en-US" dirty="0"/>
          </a:p>
          <a:p>
            <a:pPr marL="0" indent="0">
              <a:buNone/>
            </a:pPr>
            <a:endParaRPr lang="en-US" dirty="0"/>
          </a:p>
        </p:txBody>
      </p:sp>
      <p:sp>
        <p:nvSpPr>
          <p:cNvPr id="5" name="Rectangle 4"/>
          <p:cNvSpPr/>
          <p:nvPr/>
        </p:nvSpPr>
        <p:spPr>
          <a:xfrm>
            <a:off x="664073" y="1668162"/>
            <a:ext cx="8292658" cy="3388060"/>
          </a:xfrm>
          <a:prstGeom prst="rect">
            <a:avLst/>
          </a:prstGeom>
          <a:ln w="28575">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2000" dirty="0"/>
          </a:p>
          <a:p>
            <a:pPr marL="457200" indent="-457200">
              <a:buFont typeface="Arial" panose="020B0604020202020204" pitchFamily="34" charset="0"/>
              <a:buChar char="•"/>
            </a:pPr>
            <a:r>
              <a:rPr lang="en-IN" sz="2800" dirty="0">
                <a:solidFill>
                  <a:schemeClr val="tx1"/>
                </a:solidFill>
              </a:rPr>
              <a:t>It’s not necessary </a:t>
            </a:r>
            <a:r>
              <a:rPr lang="en-IN" sz="2800" dirty="0"/>
              <a:t>to report all of the financial instruments at fair value or even all instruments of a particular type at fair value</a:t>
            </a:r>
            <a:r>
              <a:rPr lang="en-IN" sz="2800" dirty="0">
                <a:solidFill>
                  <a:schemeClr val="tx1"/>
                </a:solidFill>
              </a:rPr>
              <a:t> </a:t>
            </a:r>
          </a:p>
          <a:p>
            <a:pPr marL="457200" indent="-457200">
              <a:buFont typeface="Arial" panose="020B0604020202020204" pitchFamily="34" charset="0"/>
              <a:buChar char="•"/>
            </a:pPr>
            <a:r>
              <a:rPr lang="en-US" sz="2800" dirty="0"/>
              <a:t>It can </a:t>
            </a:r>
            <a:r>
              <a:rPr lang="en-IN" sz="2800" dirty="0"/>
              <a:t>“mix and match” on an instrument-by-instrument basis</a:t>
            </a:r>
          </a:p>
          <a:p>
            <a:pPr marL="457200" indent="-457200">
              <a:buFont typeface="Arial" panose="020B0604020202020204" pitchFamily="34" charset="0"/>
              <a:buChar char="•"/>
            </a:pPr>
            <a:r>
              <a:rPr lang="en-IN" sz="2800" dirty="0"/>
              <a:t>It must make the </a:t>
            </a:r>
            <a:r>
              <a:rPr lang="en-IN" sz="2800" b="1" dirty="0">
                <a:solidFill>
                  <a:srgbClr val="C00000"/>
                </a:solidFill>
              </a:rPr>
              <a:t>election when the item originates</a:t>
            </a:r>
          </a:p>
          <a:p>
            <a:endParaRPr lang="en-IN" sz="2800" dirty="0">
              <a:solidFill>
                <a:schemeClr val="tx1"/>
              </a:solidFill>
            </a:endParaRPr>
          </a:p>
        </p:txBody>
      </p:sp>
      <p:sp>
        <p:nvSpPr>
          <p:cNvPr id="6" name="Freeform 5"/>
          <p:cNvSpPr/>
          <p:nvPr/>
        </p:nvSpPr>
        <p:spPr>
          <a:xfrm>
            <a:off x="870841" y="1406364"/>
            <a:ext cx="6879587" cy="469601"/>
          </a:xfrm>
          <a:custGeom>
            <a:avLst/>
            <a:gdLst>
              <a:gd name="connsiteX0" fmla="*/ 0 w 5654040"/>
              <a:gd name="connsiteY0" fmla="*/ 152523 h 915120"/>
              <a:gd name="connsiteX1" fmla="*/ 152523 w 5654040"/>
              <a:gd name="connsiteY1" fmla="*/ 0 h 915120"/>
              <a:gd name="connsiteX2" fmla="*/ 5501517 w 5654040"/>
              <a:gd name="connsiteY2" fmla="*/ 0 h 915120"/>
              <a:gd name="connsiteX3" fmla="*/ 5654040 w 5654040"/>
              <a:gd name="connsiteY3" fmla="*/ 152523 h 915120"/>
              <a:gd name="connsiteX4" fmla="*/ 5654040 w 5654040"/>
              <a:gd name="connsiteY4" fmla="*/ 762597 h 915120"/>
              <a:gd name="connsiteX5" fmla="*/ 5501517 w 5654040"/>
              <a:gd name="connsiteY5" fmla="*/ 915120 h 915120"/>
              <a:gd name="connsiteX6" fmla="*/ 152523 w 5654040"/>
              <a:gd name="connsiteY6" fmla="*/ 915120 h 915120"/>
              <a:gd name="connsiteX7" fmla="*/ 0 w 5654040"/>
              <a:gd name="connsiteY7" fmla="*/ 762597 h 915120"/>
              <a:gd name="connsiteX8" fmla="*/ 0 w 5654040"/>
              <a:gd name="connsiteY8" fmla="*/ 152523 h 91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54040" h="915120">
                <a:moveTo>
                  <a:pt x="0" y="152523"/>
                </a:moveTo>
                <a:cubicBezTo>
                  <a:pt x="0" y="68287"/>
                  <a:pt x="68287" y="0"/>
                  <a:pt x="152523" y="0"/>
                </a:cubicBezTo>
                <a:lnTo>
                  <a:pt x="5501517" y="0"/>
                </a:lnTo>
                <a:cubicBezTo>
                  <a:pt x="5585753" y="0"/>
                  <a:pt x="5654040" y="68287"/>
                  <a:pt x="5654040" y="152523"/>
                </a:cubicBezTo>
                <a:lnTo>
                  <a:pt x="5654040" y="762597"/>
                </a:lnTo>
                <a:cubicBezTo>
                  <a:pt x="5654040" y="846833"/>
                  <a:pt x="5585753" y="915120"/>
                  <a:pt x="5501517" y="915120"/>
                </a:cubicBezTo>
                <a:lnTo>
                  <a:pt x="152523" y="915120"/>
                </a:lnTo>
                <a:cubicBezTo>
                  <a:pt x="68287" y="915120"/>
                  <a:pt x="0" y="846833"/>
                  <a:pt x="0" y="762597"/>
                </a:cubicBezTo>
                <a:lnTo>
                  <a:pt x="0" y="152523"/>
                </a:lnTo>
                <a:close/>
              </a:path>
            </a:pathLst>
          </a:custGeom>
          <a:ln/>
        </p:spPr>
        <p:style>
          <a:lnRef idx="1">
            <a:schemeClr val="accent2"/>
          </a:lnRef>
          <a:fillRef idx="2">
            <a:schemeClr val="accent2"/>
          </a:fillRef>
          <a:effectRef idx="1">
            <a:schemeClr val="accent2"/>
          </a:effectRef>
          <a:fontRef idx="minor">
            <a:schemeClr val="dk1"/>
          </a:fontRef>
        </p:style>
        <p:txBody>
          <a:bodyPr spcFirstLastPara="0" vert="horz" wrap="square" lIns="258381" tIns="44672" rIns="258381" bIns="44672" numCol="1" spcCol="1270" anchor="ctr" anchorCtr="0">
            <a:noAutofit/>
          </a:bodyPr>
          <a:lstStyle/>
          <a:p>
            <a:pPr lvl="0" defTabSz="1377950">
              <a:lnSpc>
                <a:spcPct val="90000"/>
              </a:lnSpc>
              <a:spcAft>
                <a:spcPct val="35000"/>
              </a:spcAft>
            </a:pPr>
            <a:r>
              <a:rPr lang="en-IN" sz="2800" b="1" dirty="0">
                <a:solidFill>
                  <a:schemeClr val="tx1"/>
                </a:solidFill>
              </a:rPr>
              <a:t>If a company elects the fair value option</a:t>
            </a:r>
            <a:endParaRPr lang="en-US" sz="2800" kern="1200" dirty="0">
              <a:solidFill>
                <a:schemeClr val="tx1"/>
              </a:solidFill>
            </a:endParaRPr>
          </a:p>
        </p:txBody>
      </p:sp>
    </p:spTree>
    <p:custDataLst>
      <p:tags r:id="rId1"/>
    </p:custDataLst>
    <p:extLst>
      <p:ext uri="{BB962C8B-B14F-4D97-AF65-F5344CB8AC3E}">
        <p14:creationId xmlns:p14="http://schemas.microsoft.com/office/powerpoint/2010/main" val="19102881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761999" y="33861"/>
            <a:ext cx="8382000" cy="812550"/>
          </a:xfrm>
        </p:spPr>
        <p:txBody>
          <a:bodyPr/>
          <a:lstStyle/>
          <a:p>
            <a:r>
              <a:rPr lang="en-US" dirty="0"/>
              <a:t>Types of Bonds</a:t>
            </a:r>
            <a:endParaRPr lang="en-IN" dirty="0">
              <a:solidFill>
                <a:srgbClr val="C00000"/>
              </a:solidFill>
            </a:endParaRPr>
          </a:p>
        </p:txBody>
      </p:sp>
      <p:sp>
        <p:nvSpPr>
          <p:cNvPr id="5" name="Content Placeholder 4"/>
          <p:cNvSpPr>
            <a:spLocks noGrp="1"/>
          </p:cNvSpPr>
          <p:nvPr>
            <p:ph idx="1"/>
          </p:nvPr>
        </p:nvSpPr>
        <p:spPr>
          <a:xfrm>
            <a:off x="761999" y="683994"/>
            <a:ext cx="8031306" cy="6025131"/>
          </a:xfrm>
        </p:spPr>
        <p:txBody>
          <a:bodyPr>
            <a:normAutofit lnSpcReduction="10000"/>
          </a:bodyPr>
          <a:lstStyle/>
          <a:p>
            <a:pPr marL="0" indent="0">
              <a:buNone/>
            </a:pPr>
            <a:r>
              <a:rPr lang="en-US" b="1" dirty="0">
                <a:solidFill>
                  <a:srgbClr val="C00000"/>
                </a:solidFill>
              </a:rPr>
              <a:t>Debenture bonds</a:t>
            </a:r>
          </a:p>
          <a:p>
            <a:pPr marL="228600" lvl="1">
              <a:lnSpc>
                <a:spcPct val="80000"/>
              </a:lnSpc>
              <a:spcBef>
                <a:spcPts val="1000"/>
              </a:spcBef>
            </a:pPr>
            <a:r>
              <a:rPr lang="en-IN" sz="2600" dirty="0"/>
              <a:t>Secured only by the “full faith and credit” of the issuing corporation</a:t>
            </a:r>
          </a:p>
          <a:p>
            <a:pPr marL="228600" lvl="1">
              <a:lnSpc>
                <a:spcPct val="80000"/>
              </a:lnSpc>
              <a:spcBef>
                <a:spcPts val="1000"/>
              </a:spcBef>
            </a:pPr>
            <a:r>
              <a:rPr lang="en-IN" sz="2600" dirty="0"/>
              <a:t>No specific assets are pledged as security</a:t>
            </a:r>
          </a:p>
          <a:p>
            <a:pPr marL="228600" lvl="1">
              <a:lnSpc>
                <a:spcPct val="80000"/>
              </a:lnSpc>
              <a:spcBef>
                <a:spcPts val="1000"/>
              </a:spcBef>
            </a:pPr>
            <a:r>
              <a:rPr lang="en-IN" sz="2600" dirty="0"/>
              <a:t>Investors have the same standing as the firm’s other general creditors</a:t>
            </a:r>
          </a:p>
          <a:p>
            <a:pPr marL="457200" lvl="1" indent="0">
              <a:lnSpc>
                <a:spcPct val="100000"/>
              </a:lnSpc>
              <a:buNone/>
            </a:pPr>
            <a:r>
              <a:rPr lang="en-US" sz="2600" i="1" dirty="0"/>
              <a:t>Exception: </a:t>
            </a:r>
            <a:r>
              <a:rPr lang="en-US" sz="2600" b="1" dirty="0">
                <a:solidFill>
                  <a:srgbClr val="C00000"/>
                </a:solidFill>
              </a:rPr>
              <a:t>Subordinated debentures</a:t>
            </a:r>
            <a:r>
              <a:rPr lang="en-US" sz="2600" dirty="0"/>
              <a:t>; not entitled to receive any liquidation payments until the claims of other specified debt issues are satisfied</a:t>
            </a:r>
            <a:endParaRPr lang="en-IN" sz="2600" dirty="0"/>
          </a:p>
          <a:p>
            <a:pPr marL="0" lvl="1" indent="0">
              <a:lnSpc>
                <a:spcPct val="100000"/>
              </a:lnSpc>
              <a:spcBef>
                <a:spcPts val="1000"/>
              </a:spcBef>
              <a:buNone/>
            </a:pPr>
            <a:r>
              <a:rPr lang="en-IN" sz="2800" b="1" dirty="0">
                <a:solidFill>
                  <a:srgbClr val="C00000"/>
                </a:solidFill>
              </a:rPr>
              <a:t>Mortgage bonds</a:t>
            </a:r>
          </a:p>
          <a:p>
            <a:pPr marL="228600" lvl="1">
              <a:lnSpc>
                <a:spcPct val="80000"/>
              </a:lnSpc>
              <a:spcBef>
                <a:spcPts val="1000"/>
              </a:spcBef>
            </a:pPr>
            <a:r>
              <a:rPr lang="en-IN" sz="2600" dirty="0"/>
              <a:t>Backed by a lien on specified real </a:t>
            </a:r>
            <a:r>
              <a:rPr lang="en-IN" sz="2600" dirty="0" smtClean="0"/>
              <a:t>estate</a:t>
            </a:r>
            <a:endParaRPr lang="en-IN" sz="2600" dirty="0"/>
          </a:p>
          <a:p>
            <a:pPr marL="228600" lvl="1">
              <a:lnSpc>
                <a:spcPct val="80000"/>
              </a:lnSpc>
              <a:spcBef>
                <a:spcPts val="1000"/>
              </a:spcBef>
            </a:pPr>
            <a:r>
              <a:rPr lang="en-IN" sz="2600" dirty="0"/>
              <a:t>Due to </a:t>
            </a:r>
            <a:r>
              <a:rPr lang="en-IN" sz="2600" dirty="0" smtClean="0"/>
              <a:t>less </a:t>
            </a:r>
            <a:r>
              <a:rPr lang="en-IN" sz="2600" dirty="0"/>
              <a:t>risk, </a:t>
            </a:r>
            <a:r>
              <a:rPr lang="en-IN" sz="2600" dirty="0" smtClean="0"/>
              <a:t>typically </a:t>
            </a:r>
            <a:r>
              <a:rPr lang="en-IN" sz="2600" dirty="0"/>
              <a:t>commands a </a:t>
            </a:r>
            <a:r>
              <a:rPr lang="en-IN" sz="2600" dirty="0" smtClean="0"/>
              <a:t>lower </a:t>
            </a:r>
            <a:r>
              <a:rPr lang="en-IN" sz="2600" dirty="0"/>
              <a:t>interest </a:t>
            </a:r>
            <a:r>
              <a:rPr lang="en-IN" sz="2600" dirty="0" smtClean="0"/>
              <a:t>rate</a:t>
            </a:r>
            <a:endParaRPr lang="en-IN" b="1" dirty="0" smtClean="0">
              <a:solidFill>
                <a:srgbClr val="C00000"/>
              </a:solidFill>
            </a:endParaRPr>
          </a:p>
          <a:p>
            <a:pPr marL="0" indent="0">
              <a:buNone/>
            </a:pPr>
            <a:r>
              <a:rPr lang="en-IN" b="1" dirty="0" smtClean="0">
                <a:solidFill>
                  <a:srgbClr val="C00000"/>
                </a:solidFill>
              </a:rPr>
              <a:t>Convertible </a:t>
            </a:r>
            <a:r>
              <a:rPr lang="en-IN" b="1" dirty="0">
                <a:solidFill>
                  <a:srgbClr val="C00000"/>
                </a:solidFill>
              </a:rPr>
              <a:t>bonds</a:t>
            </a:r>
          </a:p>
          <a:p>
            <a:pPr marL="228600" lvl="1">
              <a:lnSpc>
                <a:spcPct val="80000"/>
              </a:lnSpc>
              <a:spcBef>
                <a:spcPts val="1000"/>
              </a:spcBef>
            </a:pPr>
            <a:r>
              <a:rPr lang="en-IN" sz="2600" dirty="0" smtClean="0"/>
              <a:t>Can be converted </a:t>
            </a:r>
            <a:r>
              <a:rPr lang="en-IN" sz="2600" dirty="0"/>
              <a:t>into shares of stock</a:t>
            </a:r>
            <a:endParaRPr lang="en-US" sz="2600" dirty="0"/>
          </a:p>
          <a:p>
            <a:pPr lvl="1"/>
            <a:endParaRPr lang="en-IN" b="1" dirty="0">
              <a:solidFill>
                <a:schemeClr val="tx2">
                  <a:lumMod val="50000"/>
                </a:schemeClr>
              </a:solidFill>
            </a:endParaRPr>
          </a:p>
          <a:p>
            <a:endParaRPr lang="en-IN" dirty="0"/>
          </a:p>
          <a:p>
            <a:pPr lvl="1"/>
            <a:endParaRPr lang="en-IN" b="1" dirty="0">
              <a:solidFill>
                <a:schemeClr val="accent1">
                  <a:lumMod val="50000"/>
                </a:schemeClr>
              </a:solidFill>
            </a:endParaRPr>
          </a:p>
          <a:p>
            <a:endParaRPr lang="en-US" b="1" dirty="0"/>
          </a:p>
          <a:p>
            <a:pPr lvl="1"/>
            <a:endParaRPr lang="en-US" dirty="0"/>
          </a:p>
          <a:p>
            <a:pPr marL="0" indent="0">
              <a:buNone/>
            </a:pPr>
            <a:endParaRPr lang="en-US" dirty="0"/>
          </a:p>
        </p:txBody>
      </p:sp>
      <p:sp>
        <p:nvSpPr>
          <p:cNvPr id="8" name="Rectangle 7"/>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LO14-1</a:t>
            </a:r>
            <a:endParaRPr lang="en-US" sz="1500" dirty="0">
              <a:solidFill>
                <a:srgbClr val="0072A2"/>
              </a:solidFill>
              <a:latin typeface="+mj-lt"/>
              <a:ea typeface="Adobe Fan Heiti Std B" pitchFamily="34" charset="-128"/>
              <a:cs typeface="+mj-cs"/>
            </a:endParaRPr>
          </a:p>
        </p:txBody>
      </p:sp>
    </p:spTree>
    <p:custDataLst>
      <p:tags r:id="rId1"/>
    </p:custDataLst>
    <p:extLst>
      <p:ext uri="{BB962C8B-B14F-4D97-AF65-F5344CB8AC3E}">
        <p14:creationId xmlns:p14="http://schemas.microsoft.com/office/powerpoint/2010/main" val="292015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5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par>
                          <p:cTn id="7" fill="hold">
                            <p:stCondLst>
                              <p:cond delay="250"/>
                            </p:stCondLst>
                            <p:childTnLst>
                              <p:par>
                                <p:cTn id="8" presetID="1" presetClass="entr" presetSubtype="0" fill="hold" grpId="0" nodeType="afterEffect">
                                  <p:stCondLst>
                                    <p:cond delay="250"/>
                                  </p:stCondLst>
                                  <p:childTnLst>
                                    <p:set>
                                      <p:cBhvr>
                                        <p:cTn id="9" dur="1" fill="hold">
                                          <p:stCondLst>
                                            <p:cond delay="0"/>
                                          </p:stCondLst>
                                        </p:cTn>
                                        <p:tgtEl>
                                          <p:spTgt spid="5">
                                            <p:txEl>
                                              <p:pRg st="2" end="2"/>
                                            </p:txEl>
                                          </p:spTgt>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25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fade">
                                      <p:cBhvr>
                                        <p:cTn id="21" dur="1000"/>
                                        <p:tgtEl>
                                          <p:spTgt spid="5">
                                            <p:txEl>
                                              <p:pRg st="5" end="5"/>
                                            </p:txEl>
                                          </p:spTgt>
                                        </p:tgtEl>
                                      </p:cBhvr>
                                    </p:animEffect>
                                    <p:anim calcmode="lin" valueType="num">
                                      <p:cBhvr>
                                        <p:cTn id="2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1" presetClass="entr" presetSubtype="0" fill="hold" grpId="0" nodeType="afterEffect">
                                  <p:stCondLst>
                                    <p:cond delay="25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par>
                          <p:cTn id="27" fill="hold">
                            <p:stCondLst>
                              <p:cond delay="1250"/>
                            </p:stCondLst>
                            <p:childTnLst>
                              <p:par>
                                <p:cTn id="28" presetID="1" presetClass="entr" presetSubtype="0" fill="hold" grpId="0" nodeType="afterEffect">
                                  <p:stCondLst>
                                    <p:cond delay="250"/>
                                  </p:stCondLst>
                                  <p:childTnLst>
                                    <p:set>
                                      <p:cBhvr>
                                        <p:cTn id="29"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5">
                                            <p:txEl>
                                              <p:pRg st="8" end="8"/>
                                            </p:txEl>
                                          </p:spTgt>
                                        </p:tgtEl>
                                        <p:attrNameLst>
                                          <p:attrName>style.visibility</p:attrName>
                                        </p:attrNameLst>
                                      </p:cBhvr>
                                      <p:to>
                                        <p:strVal val="visible"/>
                                      </p:to>
                                    </p:set>
                                    <p:animEffect transition="in" filter="fade">
                                      <p:cBhvr>
                                        <p:cTn id="34" dur="1000"/>
                                        <p:tgtEl>
                                          <p:spTgt spid="5">
                                            <p:txEl>
                                              <p:pRg st="8" end="8"/>
                                            </p:txEl>
                                          </p:spTgt>
                                        </p:tgtEl>
                                      </p:cBhvr>
                                    </p:animEffect>
                                    <p:anim calcmode="lin" valueType="num">
                                      <p:cBhvr>
                                        <p:cTn id="35"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36"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par>
                          <p:cTn id="37" fill="hold">
                            <p:stCondLst>
                              <p:cond delay="1000"/>
                            </p:stCondLst>
                            <p:childTnLst>
                              <p:par>
                                <p:cTn id="38" presetID="1" presetClass="entr" presetSubtype="0" fill="hold" nodeType="afterEffect">
                                  <p:stCondLst>
                                    <p:cond delay="250"/>
                                  </p:stCondLst>
                                  <p:childTnLst>
                                    <p:set>
                                      <p:cBhvr>
                                        <p:cTn id="39"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761999" y="974347"/>
            <a:ext cx="8013600" cy="5676622"/>
          </a:xfrm>
        </p:spPr>
        <p:txBody>
          <a:bodyPr bIns="0">
            <a:noAutofit/>
          </a:bodyPr>
          <a:lstStyle/>
          <a:p>
            <a:pPr marL="0" indent="0">
              <a:lnSpc>
                <a:spcPct val="100000"/>
              </a:lnSpc>
              <a:spcBef>
                <a:spcPts val="0"/>
              </a:spcBef>
              <a:buNone/>
            </a:pPr>
            <a:r>
              <a:rPr lang="en-IN" sz="2300" b="1" dirty="0" smtClean="0">
                <a:solidFill>
                  <a:srgbClr val="C00000"/>
                </a:solidFill>
              </a:rPr>
              <a:t>Callable </a:t>
            </a:r>
            <a:r>
              <a:rPr lang="en-IN" sz="2300" b="1" dirty="0">
                <a:solidFill>
                  <a:srgbClr val="C00000"/>
                </a:solidFill>
              </a:rPr>
              <a:t>bonds</a:t>
            </a:r>
          </a:p>
          <a:p>
            <a:pPr>
              <a:lnSpc>
                <a:spcPct val="100000"/>
              </a:lnSpc>
              <a:spcBef>
                <a:spcPts val="0"/>
              </a:spcBef>
            </a:pPr>
            <a:r>
              <a:rPr lang="en-IN" sz="2300" dirty="0"/>
              <a:t>Call feature allows the issuing company to buy back, or call, </a:t>
            </a:r>
            <a:r>
              <a:rPr lang="en-IN" sz="2300" dirty="0" smtClean="0"/>
              <a:t>bonds </a:t>
            </a:r>
            <a:r>
              <a:rPr lang="en-US" sz="2300" dirty="0" smtClean="0"/>
              <a:t>before </a:t>
            </a:r>
            <a:r>
              <a:rPr lang="en-US" sz="2300" dirty="0"/>
              <a:t>their scheduled maturity date</a:t>
            </a:r>
          </a:p>
          <a:p>
            <a:pPr marL="228600" lvl="1">
              <a:lnSpc>
                <a:spcPct val="100000"/>
              </a:lnSpc>
              <a:spcBef>
                <a:spcPts val="0"/>
              </a:spcBef>
            </a:pPr>
            <a:r>
              <a:rPr lang="en-IN" sz="2300" dirty="0"/>
              <a:t>Call price must be </a:t>
            </a:r>
            <a:r>
              <a:rPr lang="en-IN" sz="2300" dirty="0" smtClean="0"/>
              <a:t>prespecified </a:t>
            </a:r>
            <a:r>
              <a:rPr lang="en-US" sz="2300" dirty="0"/>
              <a:t>and often exceeds the bond’s face amount</a:t>
            </a:r>
            <a:endParaRPr lang="en-IN" sz="2300" dirty="0"/>
          </a:p>
          <a:p>
            <a:pPr>
              <a:lnSpc>
                <a:spcPct val="100000"/>
              </a:lnSpc>
              <a:spcBef>
                <a:spcPts val="0"/>
              </a:spcBef>
              <a:buClr>
                <a:schemeClr val="tx1"/>
              </a:buClr>
            </a:pPr>
            <a:r>
              <a:rPr lang="en-US" sz="2300" b="1" dirty="0">
                <a:solidFill>
                  <a:srgbClr val="C00000"/>
                </a:solidFill>
              </a:rPr>
              <a:t>Sinking fund </a:t>
            </a:r>
            <a:r>
              <a:rPr lang="en-US" sz="2300" dirty="0"/>
              <a:t>redemptions: The corporation may be required to redeem the bonds on a </a:t>
            </a:r>
            <a:r>
              <a:rPr lang="en-US" sz="2300" dirty="0" err="1" smtClean="0"/>
              <a:t>prespecified</a:t>
            </a:r>
            <a:r>
              <a:rPr lang="en-US" sz="2300" dirty="0"/>
              <a:t>, year-by-year basis</a:t>
            </a:r>
          </a:p>
          <a:p>
            <a:pPr marL="0" indent="0">
              <a:lnSpc>
                <a:spcPct val="100000"/>
              </a:lnSpc>
              <a:spcBef>
                <a:spcPts val="0"/>
              </a:spcBef>
              <a:buNone/>
            </a:pPr>
            <a:endParaRPr lang="en-IN" sz="2300" b="1" dirty="0" smtClean="0">
              <a:solidFill>
                <a:srgbClr val="C00000"/>
              </a:solidFill>
            </a:endParaRPr>
          </a:p>
          <a:p>
            <a:pPr marL="0" indent="0">
              <a:lnSpc>
                <a:spcPct val="100000"/>
              </a:lnSpc>
              <a:spcBef>
                <a:spcPts val="0"/>
              </a:spcBef>
              <a:buNone/>
            </a:pPr>
            <a:r>
              <a:rPr lang="en-IN" sz="2300" b="1" dirty="0" smtClean="0">
                <a:solidFill>
                  <a:srgbClr val="C00000"/>
                </a:solidFill>
              </a:rPr>
              <a:t>Serial </a:t>
            </a:r>
            <a:r>
              <a:rPr lang="en-IN" sz="2300" b="1" dirty="0">
                <a:solidFill>
                  <a:srgbClr val="C00000"/>
                </a:solidFill>
              </a:rPr>
              <a:t>bonds</a:t>
            </a:r>
          </a:p>
          <a:p>
            <a:pPr marL="228600" lvl="1">
              <a:lnSpc>
                <a:spcPct val="100000"/>
              </a:lnSpc>
              <a:spcBef>
                <a:spcPts val="0"/>
              </a:spcBef>
            </a:pPr>
            <a:r>
              <a:rPr lang="en-IN" sz="2300" dirty="0"/>
              <a:t>Retired in </a:t>
            </a:r>
            <a:r>
              <a:rPr lang="en-IN" sz="2300" b="1" dirty="0">
                <a:solidFill>
                  <a:srgbClr val="C00000"/>
                </a:solidFill>
              </a:rPr>
              <a:t>installments</a:t>
            </a:r>
            <a:r>
              <a:rPr lang="en-IN" sz="2300" dirty="0"/>
              <a:t> during all or part of the life of the issue with each bond having its own specified maturity date</a:t>
            </a:r>
            <a:endParaRPr lang="en-US" sz="2300" dirty="0"/>
          </a:p>
        </p:txBody>
      </p:sp>
      <p:sp>
        <p:nvSpPr>
          <p:cNvPr id="8" name="Rectangle 7"/>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LO14-1</a:t>
            </a:r>
            <a:endParaRPr lang="en-US" sz="1500" dirty="0">
              <a:solidFill>
                <a:srgbClr val="0072A2"/>
              </a:solidFill>
              <a:latin typeface="+mj-lt"/>
              <a:ea typeface="Adobe Fan Heiti Std B" pitchFamily="34" charset="-128"/>
              <a:cs typeface="+mj-cs"/>
            </a:endParaRPr>
          </a:p>
        </p:txBody>
      </p:sp>
      <p:sp>
        <p:nvSpPr>
          <p:cNvPr id="6" name="TextBox 5"/>
          <p:cNvSpPr txBox="1"/>
          <p:nvPr/>
        </p:nvSpPr>
        <p:spPr>
          <a:xfrm>
            <a:off x="2602940" y="972942"/>
            <a:ext cx="3341563" cy="430887"/>
          </a:xfrm>
          <a:prstGeom prst="rect">
            <a:avLst/>
          </a:prstGeom>
          <a:noFill/>
        </p:spPr>
        <p:txBody>
          <a:bodyPr wrap="square" rtlCol="0">
            <a:spAutoFit/>
          </a:bodyPr>
          <a:lstStyle/>
          <a:p>
            <a:r>
              <a:rPr lang="en-US" sz="2200" b="1" dirty="0">
                <a:solidFill>
                  <a:srgbClr val="0070C0"/>
                </a:solidFill>
                <a:latin typeface="+mn-lt"/>
              </a:rPr>
              <a:t>(Redeemable bonds)</a:t>
            </a:r>
          </a:p>
        </p:txBody>
      </p:sp>
      <p:sp>
        <p:nvSpPr>
          <p:cNvPr id="9" name="Title 1"/>
          <p:cNvSpPr>
            <a:spLocks noGrp="1"/>
          </p:cNvSpPr>
          <p:nvPr>
            <p:ph type="title"/>
          </p:nvPr>
        </p:nvSpPr>
        <p:spPr>
          <a:xfrm>
            <a:off x="761999" y="33862"/>
            <a:ext cx="8382000" cy="866844"/>
          </a:xfrm>
        </p:spPr>
        <p:txBody>
          <a:bodyPr>
            <a:noAutofit/>
          </a:bodyPr>
          <a:lstStyle/>
          <a:p>
            <a:r>
              <a:rPr lang="en-US" sz="3400" dirty="0"/>
              <a:t>Types of Bonds </a:t>
            </a:r>
            <a:r>
              <a:rPr lang="en-US" sz="2600" dirty="0"/>
              <a:t>(</a:t>
            </a:r>
            <a:r>
              <a:rPr lang="en-US" sz="2600" dirty="0" smtClean="0"/>
              <a:t>continued)</a:t>
            </a:r>
            <a:endParaRPr lang="en-IN" sz="2600" dirty="0">
              <a:solidFill>
                <a:srgbClr val="C00000"/>
              </a:solidFill>
            </a:endParaRPr>
          </a:p>
        </p:txBody>
      </p:sp>
    </p:spTree>
    <p:custDataLst>
      <p:tags r:id="rId1"/>
    </p:custDataLst>
    <p:extLst>
      <p:ext uri="{BB962C8B-B14F-4D97-AF65-F5344CB8AC3E}">
        <p14:creationId xmlns:p14="http://schemas.microsoft.com/office/powerpoint/2010/main" val="254642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1000"/>
                            </p:stCondLst>
                            <p:childTnLst>
                              <p:par>
                                <p:cTn id="9" presetID="1" presetClass="entr" presetSubtype="0" fill="hold" grpId="0" nodeType="afterEffect">
                                  <p:stCondLst>
                                    <p:cond delay="50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par>
                          <p:cTn id="11" fill="hold">
                            <p:stCondLst>
                              <p:cond delay="1500"/>
                            </p:stCondLst>
                            <p:childTnLst>
                              <p:par>
                                <p:cTn id="12" presetID="1" presetClass="entr" presetSubtype="0" fill="hold" grpId="0" nodeType="afterEffect">
                                  <p:stCondLst>
                                    <p:cond delay="500"/>
                                  </p:stCondLst>
                                  <p:childTnLst>
                                    <p:set>
                                      <p:cBhvr>
                                        <p:cTn id="13" dur="1" fill="hold">
                                          <p:stCondLst>
                                            <p:cond delay="0"/>
                                          </p:stCondLst>
                                        </p:cTn>
                                        <p:tgtEl>
                                          <p:spTgt spid="5">
                                            <p:txEl>
                                              <p:pRg st="2" end="2"/>
                                            </p:txEl>
                                          </p:spTgt>
                                        </p:tgtEl>
                                        <p:attrNameLst>
                                          <p:attrName>style.visibility</p:attrName>
                                        </p:attrNameLst>
                                      </p:cBhvr>
                                      <p:to>
                                        <p:strVal val="visible"/>
                                      </p:to>
                                    </p:set>
                                  </p:childTnLst>
                                </p:cTn>
                              </p:par>
                            </p:childTnLst>
                          </p:cTn>
                        </p:par>
                        <p:par>
                          <p:cTn id="14" fill="hold">
                            <p:stCondLst>
                              <p:cond delay="2000"/>
                            </p:stCondLst>
                            <p:childTnLst>
                              <p:par>
                                <p:cTn id="15" presetID="1" presetClass="entr" presetSubtype="0" fill="hold" grpId="0" nodeType="afterEffect">
                                  <p:stCondLst>
                                    <p:cond delay="50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fade">
                                      <p:cBhvr>
                                        <p:cTn id="21" dur="1000"/>
                                        <p:tgtEl>
                                          <p:spTgt spid="5">
                                            <p:txEl>
                                              <p:pRg st="5" end="5"/>
                                            </p:txEl>
                                          </p:spTgt>
                                        </p:tgtEl>
                                      </p:cBhvr>
                                    </p:animEffect>
                                    <p:anim calcmode="lin" valueType="num">
                                      <p:cBhvr>
                                        <p:cTn id="22"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1" presetClass="entr" presetSubtype="0" fill="hold" grpId="0" nodeType="afterEffect">
                                  <p:stCondLst>
                                    <p:cond delay="25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692731" y="1900240"/>
            <a:ext cx="8320884" cy="1934225"/>
          </a:xfrm>
          <a:prstGeom prst="rect">
            <a:avLst/>
          </a:prstGeom>
          <a:noFill/>
          <a:ln>
            <a:solidFill>
              <a:srgbClr val="F7964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8" name="Group 27"/>
          <p:cNvGrpSpPr/>
          <p:nvPr/>
        </p:nvGrpSpPr>
        <p:grpSpPr>
          <a:xfrm>
            <a:off x="692387" y="3834465"/>
            <a:ext cx="8321227" cy="1662223"/>
            <a:chOff x="692387" y="3834465"/>
            <a:chExt cx="8321227" cy="1662223"/>
          </a:xfrm>
        </p:grpSpPr>
        <p:sp>
          <p:nvSpPr>
            <p:cNvPr id="10" name="Rectangle 9"/>
            <p:cNvSpPr/>
            <p:nvPr/>
          </p:nvSpPr>
          <p:spPr>
            <a:xfrm>
              <a:off x="692731" y="3834465"/>
              <a:ext cx="8320883" cy="1662223"/>
            </a:xfrm>
            <a:prstGeom prst="rect">
              <a:avLst/>
            </a:prstGeom>
            <a:solidFill>
              <a:srgbClr val="FFFAB0"/>
            </a:solidFill>
            <a:ln w="12700">
              <a:solidFill>
                <a:srgbClr val="F79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solidFill>
                  <a:srgbClr val="FFC000"/>
                </a:solidFill>
              </a:endParaRPr>
            </a:p>
          </p:txBody>
        </p:sp>
        <p:cxnSp>
          <p:nvCxnSpPr>
            <p:cNvPr id="14" name="Straight Connector 13"/>
            <p:cNvCxnSpPr/>
            <p:nvPr/>
          </p:nvCxnSpPr>
          <p:spPr>
            <a:xfrm>
              <a:off x="692387" y="4319373"/>
              <a:ext cx="832088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457" name="Title 1"/>
          <p:cNvSpPr>
            <a:spLocks noGrp="1"/>
          </p:cNvSpPr>
          <p:nvPr>
            <p:ph type="title"/>
          </p:nvPr>
        </p:nvSpPr>
        <p:spPr>
          <a:xfrm>
            <a:off x="761999" y="0"/>
            <a:ext cx="8382000" cy="785741"/>
          </a:xfrm>
        </p:spPr>
        <p:txBody>
          <a:bodyPr/>
          <a:lstStyle/>
          <a:p>
            <a:r>
              <a:rPr lang="en-US" dirty="0" smtClean="0"/>
              <a:t>Recording </a:t>
            </a:r>
            <a:r>
              <a:rPr lang="en-US" dirty="0"/>
              <a:t>Bonds at Issuance</a:t>
            </a:r>
            <a:endParaRPr lang="en-IN" dirty="0">
              <a:solidFill>
                <a:srgbClr val="C00000"/>
              </a:solidFill>
            </a:endParaRPr>
          </a:p>
        </p:txBody>
      </p:sp>
      <p:sp>
        <p:nvSpPr>
          <p:cNvPr id="8" name="Rectangle 7"/>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LO14-2</a:t>
            </a:r>
            <a:endParaRPr lang="en-US" sz="1500" dirty="0">
              <a:solidFill>
                <a:srgbClr val="0072A2"/>
              </a:solidFill>
              <a:latin typeface="+mj-lt"/>
              <a:ea typeface="Adobe Fan Heiti Std B" pitchFamily="34" charset="-128"/>
              <a:cs typeface="+mj-cs"/>
            </a:endParaRPr>
          </a:p>
        </p:txBody>
      </p:sp>
      <p:sp>
        <p:nvSpPr>
          <p:cNvPr id="2" name="TextBox 1"/>
          <p:cNvSpPr txBox="1"/>
          <p:nvPr/>
        </p:nvSpPr>
        <p:spPr>
          <a:xfrm>
            <a:off x="3560682" y="613190"/>
            <a:ext cx="1805925" cy="492443"/>
          </a:xfrm>
          <a:prstGeom prst="rect">
            <a:avLst/>
          </a:prstGeom>
          <a:noFill/>
        </p:spPr>
        <p:txBody>
          <a:bodyPr wrap="square" rtlCol="0">
            <a:spAutoFit/>
          </a:bodyPr>
          <a:lstStyle/>
          <a:p>
            <a:pPr algn="ctr"/>
            <a:r>
              <a:rPr lang="en-US" sz="2600" b="1" dirty="0">
                <a:latin typeface="+mn-lt"/>
              </a:rPr>
              <a:t>Bonds</a:t>
            </a:r>
          </a:p>
        </p:txBody>
      </p:sp>
      <p:sp>
        <p:nvSpPr>
          <p:cNvPr id="6" name="TextBox 5"/>
          <p:cNvSpPr txBox="1"/>
          <p:nvPr/>
        </p:nvSpPr>
        <p:spPr>
          <a:xfrm>
            <a:off x="362902" y="607578"/>
            <a:ext cx="3556558" cy="1292662"/>
          </a:xfrm>
          <a:prstGeom prst="rect">
            <a:avLst/>
          </a:prstGeom>
          <a:noFill/>
        </p:spPr>
        <p:txBody>
          <a:bodyPr wrap="square" rtlCol="0">
            <a:spAutoFit/>
          </a:bodyPr>
          <a:lstStyle/>
          <a:p>
            <a:pPr algn="ctr"/>
            <a:r>
              <a:rPr lang="en-US" sz="2600" b="1" dirty="0">
                <a:solidFill>
                  <a:srgbClr val="C00000"/>
                </a:solidFill>
                <a:latin typeface="+mn-lt"/>
              </a:rPr>
              <a:t>A liability </a:t>
            </a:r>
          </a:p>
          <a:p>
            <a:pPr algn="ctr"/>
            <a:r>
              <a:rPr lang="en-US" sz="2600" b="1" dirty="0">
                <a:solidFill>
                  <a:srgbClr val="800000"/>
                </a:solidFill>
                <a:latin typeface="+mn-lt"/>
              </a:rPr>
              <a:t>To the corporation that issues the bonds</a:t>
            </a:r>
          </a:p>
        </p:txBody>
      </p:sp>
      <p:sp>
        <p:nvSpPr>
          <p:cNvPr id="7" name="TextBox 6"/>
          <p:cNvSpPr txBox="1"/>
          <p:nvPr/>
        </p:nvSpPr>
        <p:spPr>
          <a:xfrm>
            <a:off x="4851197" y="607578"/>
            <a:ext cx="4309746" cy="1292662"/>
          </a:xfrm>
          <a:prstGeom prst="rect">
            <a:avLst/>
          </a:prstGeom>
          <a:noFill/>
        </p:spPr>
        <p:txBody>
          <a:bodyPr wrap="square" rtlCol="0">
            <a:spAutoFit/>
          </a:bodyPr>
          <a:lstStyle/>
          <a:p>
            <a:pPr algn="ctr"/>
            <a:r>
              <a:rPr lang="en-US" sz="2600" b="1" dirty="0">
                <a:solidFill>
                  <a:srgbClr val="C00000"/>
                </a:solidFill>
                <a:latin typeface="+mn-lt"/>
              </a:rPr>
              <a:t>An asset </a:t>
            </a:r>
          </a:p>
          <a:p>
            <a:pPr algn="ctr"/>
            <a:r>
              <a:rPr lang="en-US" sz="2600" b="1" dirty="0">
                <a:solidFill>
                  <a:srgbClr val="003300"/>
                </a:solidFill>
                <a:latin typeface="+mn-lt"/>
              </a:rPr>
              <a:t>To the investor who buys the bonds as an investment</a:t>
            </a:r>
          </a:p>
        </p:txBody>
      </p:sp>
      <p:sp>
        <p:nvSpPr>
          <p:cNvPr id="9" name="Content Placeholder 4"/>
          <p:cNvSpPr>
            <a:spLocks noGrp="1"/>
          </p:cNvSpPr>
          <p:nvPr>
            <p:ph idx="1"/>
          </p:nvPr>
        </p:nvSpPr>
        <p:spPr>
          <a:xfrm>
            <a:off x="692731" y="1910269"/>
            <a:ext cx="8325555" cy="1934225"/>
          </a:xfrm>
          <a:ln w="12700">
            <a:noFill/>
          </a:ln>
          <a:effectLst/>
        </p:spPr>
        <p:txBody>
          <a:bodyPr>
            <a:normAutofit/>
          </a:bodyPr>
          <a:lstStyle/>
          <a:p>
            <a:pPr marL="0" indent="0">
              <a:buNone/>
            </a:pPr>
            <a:r>
              <a:rPr lang="en-IN" sz="2600" dirty="0"/>
              <a:t>On January 1, 2018, Masterwear Industries issued $700,000 of 12% bonds. Interest of $42,000 is payable semiannually on June 30 and December 31. The bonds mature in three years. The entire bond issue was sold in a private placement to United Intergroup, Inc., at the face amount.</a:t>
            </a:r>
            <a:endParaRPr lang="en-US" sz="2600" dirty="0"/>
          </a:p>
        </p:txBody>
      </p:sp>
      <p:sp>
        <p:nvSpPr>
          <p:cNvPr id="11" name="TextBox 10"/>
          <p:cNvSpPr txBox="1">
            <a:spLocks noChangeArrowheads="1"/>
          </p:cNvSpPr>
          <p:nvPr/>
        </p:nvSpPr>
        <p:spPr bwMode="auto">
          <a:xfrm>
            <a:off x="761999" y="3848173"/>
            <a:ext cx="4965701" cy="492443"/>
          </a:xfrm>
          <a:prstGeom prst="rect">
            <a:avLst/>
          </a:prstGeom>
          <a:noFill/>
          <a:ln w="9525">
            <a:noFill/>
            <a:miter lim="800000"/>
            <a:headEnd/>
            <a:tailEnd/>
          </a:ln>
        </p:spPr>
        <p:txBody>
          <a:bodyPr wrap="square">
            <a:spAutoFit/>
          </a:bodyPr>
          <a:lstStyle/>
          <a:p>
            <a:pPr algn="ctr"/>
            <a:r>
              <a:rPr lang="en-US" sz="2600" b="1" dirty="0">
                <a:latin typeface="+mn-lt"/>
              </a:rPr>
              <a:t>Journal Entry</a:t>
            </a:r>
            <a:endParaRPr lang="en-IN" sz="2600" b="1" baseline="30000" dirty="0">
              <a:latin typeface="+mn-lt"/>
            </a:endParaRPr>
          </a:p>
        </p:txBody>
      </p:sp>
      <p:sp>
        <p:nvSpPr>
          <p:cNvPr id="12" name="TextBox 11"/>
          <p:cNvSpPr txBox="1">
            <a:spLocks noChangeArrowheads="1"/>
          </p:cNvSpPr>
          <p:nvPr/>
        </p:nvSpPr>
        <p:spPr bwMode="auto">
          <a:xfrm>
            <a:off x="7581009" y="3878951"/>
            <a:ext cx="1281651" cy="492443"/>
          </a:xfrm>
          <a:prstGeom prst="rect">
            <a:avLst/>
          </a:prstGeom>
          <a:noFill/>
          <a:ln w="9525">
            <a:noFill/>
            <a:miter lim="800000"/>
            <a:headEnd/>
            <a:tailEnd/>
          </a:ln>
        </p:spPr>
        <p:txBody>
          <a:bodyPr>
            <a:spAutoFit/>
          </a:bodyPr>
          <a:lstStyle/>
          <a:p>
            <a:pPr algn="ctr"/>
            <a:r>
              <a:rPr lang="en-US" sz="2600" b="1" dirty="0">
                <a:latin typeface="+mn-lt"/>
              </a:rPr>
              <a:t>Credit</a:t>
            </a:r>
            <a:endParaRPr lang="en-IN" sz="2600" b="1" baseline="30000" dirty="0">
              <a:latin typeface="+mn-lt"/>
            </a:endParaRPr>
          </a:p>
        </p:txBody>
      </p:sp>
      <p:sp>
        <p:nvSpPr>
          <p:cNvPr id="13" name="TextBox 12"/>
          <p:cNvSpPr txBox="1">
            <a:spLocks noChangeArrowheads="1"/>
          </p:cNvSpPr>
          <p:nvPr/>
        </p:nvSpPr>
        <p:spPr bwMode="auto">
          <a:xfrm>
            <a:off x="6198296" y="3879492"/>
            <a:ext cx="1281651" cy="492443"/>
          </a:xfrm>
          <a:prstGeom prst="rect">
            <a:avLst/>
          </a:prstGeom>
          <a:noFill/>
          <a:ln w="9525">
            <a:noFill/>
            <a:miter lim="800000"/>
            <a:headEnd/>
            <a:tailEnd/>
          </a:ln>
        </p:spPr>
        <p:txBody>
          <a:bodyPr>
            <a:spAutoFit/>
          </a:bodyPr>
          <a:lstStyle/>
          <a:p>
            <a:pPr algn="ctr"/>
            <a:r>
              <a:rPr lang="en-US" sz="2600" b="1" dirty="0">
                <a:latin typeface="+mn-lt"/>
              </a:rPr>
              <a:t>Debit</a:t>
            </a:r>
            <a:endParaRPr lang="en-IN" sz="2600" b="1" baseline="30000" dirty="0">
              <a:latin typeface="+mn-lt"/>
            </a:endParaRPr>
          </a:p>
        </p:txBody>
      </p:sp>
      <p:sp>
        <p:nvSpPr>
          <p:cNvPr id="15" name="TextBox 14"/>
          <p:cNvSpPr txBox="1">
            <a:spLocks noChangeArrowheads="1"/>
          </p:cNvSpPr>
          <p:nvPr/>
        </p:nvSpPr>
        <p:spPr bwMode="auto">
          <a:xfrm>
            <a:off x="692731" y="4699864"/>
            <a:ext cx="5297761" cy="404813"/>
          </a:xfrm>
          <a:prstGeom prst="rect">
            <a:avLst/>
          </a:prstGeom>
          <a:noFill/>
          <a:ln w="9525">
            <a:noFill/>
            <a:miter lim="800000"/>
            <a:headEnd/>
            <a:tailEnd/>
          </a:ln>
        </p:spPr>
        <p:txBody>
          <a:bodyPr/>
          <a:lstStyle/>
          <a:p>
            <a:r>
              <a:rPr lang="en-US" sz="2600" dirty="0">
                <a:latin typeface="+mn-lt"/>
              </a:rPr>
              <a:t>Cash</a:t>
            </a:r>
            <a:endParaRPr lang="en-IN" sz="2600" dirty="0">
              <a:latin typeface="+mn-lt"/>
            </a:endParaRPr>
          </a:p>
        </p:txBody>
      </p:sp>
      <p:sp>
        <p:nvSpPr>
          <p:cNvPr id="16" name="TextBox 15"/>
          <p:cNvSpPr txBox="1">
            <a:spLocks noChangeArrowheads="1"/>
          </p:cNvSpPr>
          <p:nvPr/>
        </p:nvSpPr>
        <p:spPr bwMode="auto">
          <a:xfrm>
            <a:off x="5930900" y="4689148"/>
            <a:ext cx="1613485" cy="404812"/>
          </a:xfrm>
          <a:prstGeom prst="rect">
            <a:avLst/>
          </a:prstGeom>
          <a:noFill/>
          <a:ln w="9525">
            <a:noFill/>
            <a:miter lim="800000"/>
            <a:headEnd/>
            <a:tailEnd/>
          </a:ln>
        </p:spPr>
        <p:txBody>
          <a:bodyPr/>
          <a:lstStyle/>
          <a:p>
            <a:pPr algn="r"/>
            <a:r>
              <a:rPr lang="en-IN" sz="2600" dirty="0">
                <a:latin typeface="+mn-lt"/>
              </a:rPr>
              <a:t>700,000</a:t>
            </a:r>
          </a:p>
        </p:txBody>
      </p:sp>
      <p:sp>
        <p:nvSpPr>
          <p:cNvPr id="17" name="TextBox 16"/>
          <p:cNvSpPr txBox="1">
            <a:spLocks noChangeArrowheads="1"/>
          </p:cNvSpPr>
          <p:nvPr/>
        </p:nvSpPr>
        <p:spPr bwMode="auto">
          <a:xfrm>
            <a:off x="692731" y="5030064"/>
            <a:ext cx="5297761" cy="404813"/>
          </a:xfrm>
          <a:prstGeom prst="rect">
            <a:avLst/>
          </a:prstGeom>
          <a:noFill/>
          <a:ln w="9525">
            <a:noFill/>
            <a:miter lim="800000"/>
            <a:headEnd/>
            <a:tailEnd/>
          </a:ln>
        </p:spPr>
        <p:txBody>
          <a:bodyPr/>
          <a:lstStyle/>
          <a:p>
            <a:pPr lvl="1"/>
            <a:r>
              <a:rPr lang="en-US" sz="2600" dirty="0">
                <a:latin typeface="+mn-lt"/>
              </a:rPr>
              <a:t>Bonds payable</a:t>
            </a:r>
            <a:endParaRPr lang="en-IN" sz="2600" dirty="0">
              <a:latin typeface="+mn-lt"/>
            </a:endParaRPr>
          </a:p>
        </p:txBody>
      </p:sp>
      <p:sp>
        <p:nvSpPr>
          <p:cNvPr id="18" name="TextBox 17"/>
          <p:cNvSpPr txBox="1">
            <a:spLocks noChangeArrowheads="1"/>
          </p:cNvSpPr>
          <p:nvPr/>
        </p:nvSpPr>
        <p:spPr bwMode="auto">
          <a:xfrm>
            <a:off x="7012616" y="5019348"/>
            <a:ext cx="1902341" cy="404812"/>
          </a:xfrm>
          <a:prstGeom prst="rect">
            <a:avLst/>
          </a:prstGeom>
          <a:noFill/>
          <a:ln w="9525">
            <a:noFill/>
            <a:miter lim="800000"/>
            <a:headEnd/>
            <a:tailEnd/>
          </a:ln>
        </p:spPr>
        <p:txBody>
          <a:bodyPr/>
          <a:lstStyle/>
          <a:p>
            <a:pPr algn="r"/>
            <a:r>
              <a:rPr lang="en-IN" sz="2600" dirty="0">
                <a:latin typeface="+mn-lt"/>
              </a:rPr>
              <a:t>700,000</a:t>
            </a:r>
          </a:p>
        </p:txBody>
      </p:sp>
      <p:sp>
        <p:nvSpPr>
          <p:cNvPr id="19" name="TextBox 18"/>
          <p:cNvSpPr txBox="1">
            <a:spLocks noChangeArrowheads="1"/>
          </p:cNvSpPr>
          <p:nvPr/>
        </p:nvSpPr>
        <p:spPr bwMode="auto">
          <a:xfrm>
            <a:off x="680031" y="4339909"/>
            <a:ext cx="5297761" cy="404813"/>
          </a:xfrm>
          <a:prstGeom prst="rect">
            <a:avLst/>
          </a:prstGeom>
          <a:noFill/>
          <a:ln w="9525">
            <a:noFill/>
            <a:miter lim="800000"/>
            <a:headEnd/>
            <a:tailEnd/>
          </a:ln>
        </p:spPr>
        <p:txBody>
          <a:bodyPr/>
          <a:lstStyle/>
          <a:p>
            <a:r>
              <a:rPr lang="en-US" sz="2600" b="1" dirty="0">
                <a:latin typeface="+mn-lt"/>
              </a:rPr>
              <a:t>Masterwear (Issuer)</a:t>
            </a:r>
            <a:endParaRPr lang="en-IN" sz="2600" b="1" dirty="0">
              <a:latin typeface="+mn-lt"/>
            </a:endParaRPr>
          </a:p>
        </p:txBody>
      </p:sp>
      <p:sp>
        <p:nvSpPr>
          <p:cNvPr id="20" name="Rectangle 19"/>
          <p:cNvSpPr/>
          <p:nvPr/>
        </p:nvSpPr>
        <p:spPr>
          <a:xfrm>
            <a:off x="690756" y="5475575"/>
            <a:ext cx="8320883" cy="1131853"/>
          </a:xfrm>
          <a:prstGeom prst="rect">
            <a:avLst/>
          </a:prstGeom>
          <a:solidFill>
            <a:srgbClr val="FFFAB0"/>
          </a:solidFill>
          <a:ln w="12700">
            <a:solidFill>
              <a:srgbClr val="F79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dirty="0">
              <a:solidFill>
                <a:srgbClr val="000099"/>
              </a:solidFill>
            </a:endParaRPr>
          </a:p>
        </p:txBody>
      </p:sp>
      <p:sp>
        <p:nvSpPr>
          <p:cNvPr id="21" name="TextBox 20"/>
          <p:cNvSpPr txBox="1">
            <a:spLocks noChangeArrowheads="1"/>
          </p:cNvSpPr>
          <p:nvPr/>
        </p:nvSpPr>
        <p:spPr bwMode="auto">
          <a:xfrm>
            <a:off x="690756" y="5860632"/>
            <a:ext cx="5297761" cy="404813"/>
          </a:xfrm>
          <a:prstGeom prst="rect">
            <a:avLst/>
          </a:prstGeom>
          <a:noFill/>
          <a:ln w="9525">
            <a:noFill/>
            <a:miter lim="800000"/>
            <a:headEnd/>
            <a:tailEnd/>
          </a:ln>
        </p:spPr>
        <p:txBody>
          <a:bodyPr/>
          <a:lstStyle/>
          <a:p>
            <a:r>
              <a:rPr lang="en-US" sz="2600" b="1" dirty="0">
                <a:solidFill>
                  <a:srgbClr val="000099"/>
                </a:solidFill>
                <a:latin typeface="+mn-lt"/>
              </a:rPr>
              <a:t>Investment in bonds</a:t>
            </a:r>
            <a:endParaRPr lang="en-IN" sz="2600" b="1" dirty="0">
              <a:solidFill>
                <a:srgbClr val="000099"/>
              </a:solidFill>
              <a:latin typeface="+mn-lt"/>
            </a:endParaRPr>
          </a:p>
        </p:txBody>
      </p:sp>
      <p:sp>
        <p:nvSpPr>
          <p:cNvPr id="22" name="TextBox 21"/>
          <p:cNvSpPr txBox="1">
            <a:spLocks noChangeArrowheads="1"/>
          </p:cNvSpPr>
          <p:nvPr/>
        </p:nvSpPr>
        <p:spPr bwMode="auto">
          <a:xfrm>
            <a:off x="5928925" y="5849916"/>
            <a:ext cx="1613485" cy="404812"/>
          </a:xfrm>
          <a:prstGeom prst="rect">
            <a:avLst/>
          </a:prstGeom>
          <a:noFill/>
          <a:ln w="9525">
            <a:noFill/>
            <a:miter lim="800000"/>
            <a:headEnd/>
            <a:tailEnd/>
          </a:ln>
        </p:spPr>
        <p:txBody>
          <a:bodyPr/>
          <a:lstStyle/>
          <a:p>
            <a:pPr algn="r"/>
            <a:r>
              <a:rPr lang="en-IN" sz="2600" b="1" dirty="0">
                <a:solidFill>
                  <a:srgbClr val="000099"/>
                </a:solidFill>
                <a:latin typeface="+mn-lt"/>
              </a:rPr>
              <a:t>700,000</a:t>
            </a:r>
          </a:p>
        </p:txBody>
      </p:sp>
      <p:sp>
        <p:nvSpPr>
          <p:cNvPr id="23" name="TextBox 22"/>
          <p:cNvSpPr txBox="1">
            <a:spLocks noChangeArrowheads="1"/>
          </p:cNvSpPr>
          <p:nvPr/>
        </p:nvSpPr>
        <p:spPr bwMode="auto">
          <a:xfrm>
            <a:off x="690756" y="6190832"/>
            <a:ext cx="5297761" cy="404813"/>
          </a:xfrm>
          <a:prstGeom prst="rect">
            <a:avLst/>
          </a:prstGeom>
          <a:noFill/>
          <a:ln w="9525">
            <a:noFill/>
            <a:miter lim="800000"/>
            <a:headEnd/>
            <a:tailEnd/>
          </a:ln>
        </p:spPr>
        <p:txBody>
          <a:bodyPr/>
          <a:lstStyle/>
          <a:p>
            <a:pPr lvl="1"/>
            <a:r>
              <a:rPr lang="en-US" sz="2600" b="1" dirty="0">
                <a:solidFill>
                  <a:srgbClr val="000099"/>
                </a:solidFill>
                <a:latin typeface="+mn-lt"/>
              </a:rPr>
              <a:t>Cash</a:t>
            </a:r>
            <a:endParaRPr lang="en-IN" sz="2600" b="1" dirty="0">
              <a:solidFill>
                <a:srgbClr val="000099"/>
              </a:solidFill>
              <a:latin typeface="+mn-lt"/>
            </a:endParaRPr>
          </a:p>
        </p:txBody>
      </p:sp>
      <p:sp>
        <p:nvSpPr>
          <p:cNvPr id="24" name="TextBox 23"/>
          <p:cNvSpPr txBox="1">
            <a:spLocks noChangeArrowheads="1"/>
          </p:cNvSpPr>
          <p:nvPr/>
        </p:nvSpPr>
        <p:spPr bwMode="auto">
          <a:xfrm>
            <a:off x="7010641" y="6180116"/>
            <a:ext cx="1902341" cy="404812"/>
          </a:xfrm>
          <a:prstGeom prst="rect">
            <a:avLst/>
          </a:prstGeom>
          <a:noFill/>
          <a:ln w="9525">
            <a:noFill/>
            <a:miter lim="800000"/>
            <a:headEnd/>
            <a:tailEnd/>
          </a:ln>
        </p:spPr>
        <p:txBody>
          <a:bodyPr/>
          <a:lstStyle/>
          <a:p>
            <a:pPr algn="r"/>
            <a:r>
              <a:rPr lang="en-IN" sz="2600" b="1" dirty="0">
                <a:solidFill>
                  <a:srgbClr val="000099"/>
                </a:solidFill>
                <a:latin typeface="+mn-lt"/>
              </a:rPr>
              <a:t>700,000</a:t>
            </a:r>
          </a:p>
        </p:txBody>
      </p:sp>
      <p:sp>
        <p:nvSpPr>
          <p:cNvPr id="25" name="TextBox 24"/>
          <p:cNvSpPr txBox="1">
            <a:spLocks noChangeArrowheads="1"/>
          </p:cNvSpPr>
          <p:nvPr/>
        </p:nvSpPr>
        <p:spPr bwMode="auto">
          <a:xfrm>
            <a:off x="678056" y="5482016"/>
            <a:ext cx="5297761" cy="404813"/>
          </a:xfrm>
          <a:prstGeom prst="rect">
            <a:avLst/>
          </a:prstGeom>
          <a:noFill/>
          <a:ln w="9525">
            <a:noFill/>
            <a:miter lim="800000"/>
            <a:headEnd/>
            <a:tailEnd/>
          </a:ln>
        </p:spPr>
        <p:txBody>
          <a:bodyPr/>
          <a:lstStyle/>
          <a:p>
            <a:r>
              <a:rPr lang="en-US" sz="2600" b="1" dirty="0">
                <a:solidFill>
                  <a:srgbClr val="000099"/>
                </a:solidFill>
                <a:latin typeface="+mn-lt"/>
              </a:rPr>
              <a:t>United (Investor)</a:t>
            </a:r>
            <a:endParaRPr lang="en-IN" sz="2600" b="1" dirty="0">
              <a:solidFill>
                <a:srgbClr val="000099"/>
              </a:solidFill>
              <a:latin typeface="+mn-lt"/>
            </a:endParaRPr>
          </a:p>
        </p:txBody>
      </p:sp>
      <p:grpSp>
        <p:nvGrpSpPr>
          <p:cNvPr id="29" name="Group 28"/>
          <p:cNvGrpSpPr/>
          <p:nvPr/>
        </p:nvGrpSpPr>
        <p:grpSpPr>
          <a:xfrm>
            <a:off x="2871060" y="859411"/>
            <a:ext cx="3362391" cy="18454"/>
            <a:chOff x="2871060" y="859411"/>
            <a:chExt cx="3362391" cy="18454"/>
          </a:xfrm>
        </p:grpSpPr>
        <p:cxnSp>
          <p:nvCxnSpPr>
            <p:cNvPr id="4" name="Straight Arrow Connector 3"/>
            <p:cNvCxnSpPr/>
            <p:nvPr/>
          </p:nvCxnSpPr>
          <p:spPr>
            <a:xfrm>
              <a:off x="5005422" y="859411"/>
              <a:ext cx="1228029" cy="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a:off x="2871060" y="877865"/>
              <a:ext cx="1048400" cy="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3418720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6" presetClass="entr" presetSubtype="37" fill="hold" nodeType="after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outVertical)">
                                      <p:cBhvr>
                                        <p:cTn id="10" dur="1000"/>
                                        <p:tgtEl>
                                          <p:spTgt spid="29"/>
                                        </p:tgtEl>
                                      </p:cBhvr>
                                    </p:animEffec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par>
                          <p:cTn id="14" fill="hold">
                            <p:stCondLst>
                              <p:cond delay="1000"/>
                            </p:stCondLst>
                            <p:childTnLst>
                              <p:par>
                                <p:cTn id="15" presetID="1" presetClass="entr" presetSubtype="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500"/>
                                        <p:tgtEl>
                                          <p:spTgt spid="9">
                                            <p:txEl>
                                              <p:pRg st="0" end="0"/>
                                            </p:txEl>
                                          </p:spTgt>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down)">
                                      <p:cBhvr>
                                        <p:cTn id="31" dur="500"/>
                                        <p:tgtEl>
                                          <p:spTgt spid="18"/>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down)">
                                      <p:cBhvr>
                                        <p:cTn id="34" dur="500"/>
                                        <p:tgtEl>
                                          <p:spTgt spid="12"/>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500"/>
                                        <p:tgtEl>
                                          <p:spTgt spid="17"/>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down)">
                                      <p:cBhvr>
                                        <p:cTn id="43" dur="500"/>
                                        <p:tgtEl>
                                          <p:spTgt spid="19"/>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down)">
                                      <p:cBhvr>
                                        <p:cTn id="46" dur="500"/>
                                        <p:tgtEl>
                                          <p:spTgt spid="16"/>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down)">
                                      <p:cBhvr>
                                        <p:cTn id="49" dur="500"/>
                                        <p:tgtEl>
                                          <p:spTgt spid="13"/>
                                        </p:tgtEl>
                                      </p:cBhvr>
                                    </p:animEffect>
                                  </p:childTnLst>
                                </p:cTn>
                              </p:par>
                              <p:par>
                                <p:cTn id="50" presetID="1" presetClass="entr" presetSubtype="0" fill="hold" nodeType="withEffect">
                                  <p:stCondLst>
                                    <p:cond delay="0"/>
                                  </p:stCondLst>
                                  <p:childTnLst>
                                    <p:set>
                                      <p:cBhvr>
                                        <p:cTn id="51" dur="1" fill="hold">
                                          <p:stCondLst>
                                            <p:cond delay="0"/>
                                          </p:stCondLst>
                                        </p:cTn>
                                        <p:tgtEl>
                                          <p:spTgt spid="28"/>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wipe(down)">
                                      <p:cBhvr>
                                        <p:cTn id="56" dur="500"/>
                                        <p:tgtEl>
                                          <p:spTgt spid="25"/>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wipe(down)">
                                      <p:cBhvr>
                                        <p:cTn id="59" dur="500"/>
                                        <p:tgtEl>
                                          <p:spTgt spid="22"/>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wipe(down)">
                                      <p:cBhvr>
                                        <p:cTn id="62" dur="500"/>
                                        <p:tgtEl>
                                          <p:spTgt spid="24"/>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wipe(down)">
                                      <p:cBhvr>
                                        <p:cTn id="65" dur="500"/>
                                        <p:tgtEl>
                                          <p:spTgt spid="23"/>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wipe(down)">
                                      <p:cBhvr>
                                        <p:cTn id="68" dur="500"/>
                                        <p:tgtEl>
                                          <p:spTgt spid="21"/>
                                        </p:tgtEl>
                                      </p:cBhvr>
                                    </p:animEffect>
                                  </p:childTnLst>
                                </p:cTn>
                              </p:par>
                              <p:par>
                                <p:cTn id="69" presetID="1" presetClass="entr" presetSubtype="0" fill="hold" grpId="0" nodeType="withEffect">
                                  <p:stCondLst>
                                    <p:cond delay="0"/>
                                  </p:stCondLst>
                                  <p:childTnLst>
                                    <p:set>
                                      <p:cBhvr>
                                        <p:cTn id="7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 grpId="0"/>
      <p:bldP spid="6" grpId="0"/>
      <p:bldP spid="7" grpId="0"/>
      <p:bldP spid="9" grpId="0" uiExpand="1" build="p"/>
      <p:bldP spid="11" grpId="0"/>
      <p:bldP spid="12" grpId="0"/>
      <p:bldP spid="13" grpId="0"/>
      <p:bldP spid="15" grpId="0"/>
      <p:bldP spid="16" grpId="0"/>
      <p:bldP spid="17" grpId="0"/>
      <p:bldP spid="18" grpId="0"/>
      <p:bldP spid="19" grpId="0"/>
      <p:bldP spid="20" grpId="0" animBg="1"/>
      <p:bldP spid="21" grpId="0"/>
      <p:bldP spid="22" grpId="0"/>
      <p:bldP spid="23" grpId="0"/>
      <p:bldP spid="24"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US" dirty="0"/>
              <a:t>Determining the Selling Price</a:t>
            </a:r>
            <a:endParaRPr lang="en-IN" dirty="0"/>
          </a:p>
        </p:txBody>
      </p:sp>
      <p:sp>
        <p:nvSpPr>
          <p:cNvPr id="5" name="Content Placeholder 4"/>
          <p:cNvSpPr>
            <a:spLocks noGrp="1"/>
          </p:cNvSpPr>
          <p:nvPr>
            <p:ph idx="1"/>
          </p:nvPr>
        </p:nvSpPr>
        <p:spPr/>
        <p:txBody>
          <a:bodyPr bIns="0">
            <a:normAutofit/>
          </a:bodyPr>
          <a:lstStyle/>
          <a:p>
            <a:pPr marL="0" indent="0">
              <a:buNone/>
            </a:pPr>
            <a:endParaRPr lang="en-US" b="1" dirty="0">
              <a:solidFill>
                <a:srgbClr val="622380"/>
              </a:solidFill>
            </a:endParaRPr>
          </a:p>
          <a:p>
            <a:pPr marL="0" indent="0">
              <a:buNone/>
            </a:pPr>
            <a:endParaRPr lang="en-US" b="1" dirty="0">
              <a:solidFill>
                <a:srgbClr val="622380"/>
              </a:solidFill>
            </a:endParaRPr>
          </a:p>
          <a:p>
            <a:pPr marL="0" indent="0">
              <a:buNone/>
            </a:pPr>
            <a:endParaRPr lang="en-US" b="1" dirty="0">
              <a:solidFill>
                <a:srgbClr val="622380"/>
              </a:solidFill>
            </a:endParaRPr>
          </a:p>
          <a:p>
            <a:pPr marL="0" indent="0">
              <a:buNone/>
            </a:pPr>
            <a:endParaRPr lang="en-US" b="1" dirty="0">
              <a:solidFill>
                <a:srgbClr val="622380"/>
              </a:solidFill>
            </a:endParaRPr>
          </a:p>
          <a:p>
            <a:pPr marL="0" indent="0">
              <a:buNone/>
            </a:pPr>
            <a:endParaRPr lang="en-US" b="1" dirty="0">
              <a:solidFill>
                <a:srgbClr val="622380"/>
              </a:solidFill>
            </a:endParaRPr>
          </a:p>
          <a:p>
            <a:pPr marL="0" indent="0">
              <a:buNone/>
            </a:pPr>
            <a:endParaRPr lang="en-US" b="1" dirty="0">
              <a:solidFill>
                <a:srgbClr val="000099"/>
              </a:solidFill>
            </a:endParaRPr>
          </a:p>
          <a:p>
            <a:pPr marL="0" indent="0">
              <a:buNone/>
            </a:pPr>
            <a:endParaRPr lang="en-US" dirty="0">
              <a:solidFill>
                <a:srgbClr val="622380"/>
              </a:solidFill>
            </a:endParaRPr>
          </a:p>
          <a:p>
            <a:pPr marL="0" indent="0">
              <a:buNone/>
            </a:pPr>
            <a:endParaRPr lang="en-US" b="1" dirty="0">
              <a:solidFill>
                <a:srgbClr val="622380"/>
              </a:solidFill>
            </a:endParaRPr>
          </a:p>
          <a:p>
            <a:pPr marL="0" indent="0">
              <a:buNone/>
            </a:pPr>
            <a:endParaRPr lang="en-US" b="1" dirty="0">
              <a:solidFill>
                <a:srgbClr val="622380"/>
              </a:solidFill>
            </a:endParaRPr>
          </a:p>
        </p:txBody>
      </p:sp>
      <p:sp>
        <p:nvSpPr>
          <p:cNvPr id="8" name="Rectangle 7"/>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LO14-2</a:t>
            </a:r>
            <a:endParaRPr lang="en-US" sz="1500" dirty="0">
              <a:solidFill>
                <a:srgbClr val="0072A2"/>
              </a:solidFill>
              <a:latin typeface="+mj-lt"/>
              <a:ea typeface="Adobe Fan Heiti Std B" pitchFamily="34" charset="-128"/>
              <a:cs typeface="+mj-cs"/>
            </a:endParaRPr>
          </a:p>
        </p:txBody>
      </p:sp>
      <p:sp>
        <p:nvSpPr>
          <p:cNvPr id="9" name="TextBox 8"/>
          <p:cNvSpPr txBox="1"/>
          <p:nvPr/>
        </p:nvSpPr>
        <p:spPr>
          <a:xfrm>
            <a:off x="5996215" y="4453868"/>
            <a:ext cx="2146042" cy="492443"/>
          </a:xfrm>
          <a:prstGeom prst="rect">
            <a:avLst/>
          </a:prstGeom>
          <a:noFill/>
        </p:spPr>
        <p:txBody>
          <a:bodyPr wrap="square" rtlCol="0">
            <a:spAutoFit/>
          </a:bodyPr>
          <a:lstStyle/>
          <a:p>
            <a:r>
              <a:rPr lang="en-US" sz="2600" b="1" dirty="0" smtClean="0">
                <a:solidFill>
                  <a:srgbClr val="000099"/>
                </a:solidFill>
                <a:latin typeface="+mn-lt"/>
              </a:rPr>
              <a:t>Discount</a:t>
            </a:r>
            <a:endParaRPr lang="en-US" sz="2600" b="1" dirty="0">
              <a:solidFill>
                <a:srgbClr val="000099"/>
              </a:solidFill>
              <a:latin typeface="+mn-lt"/>
            </a:endParaRPr>
          </a:p>
        </p:txBody>
      </p:sp>
      <p:sp>
        <p:nvSpPr>
          <p:cNvPr id="12" name="TextBox 11"/>
          <p:cNvSpPr txBox="1"/>
          <p:nvPr/>
        </p:nvSpPr>
        <p:spPr>
          <a:xfrm>
            <a:off x="3835931" y="1155006"/>
            <a:ext cx="2647403" cy="892552"/>
          </a:xfrm>
          <a:prstGeom prst="rect">
            <a:avLst/>
          </a:prstGeom>
          <a:noFill/>
        </p:spPr>
        <p:txBody>
          <a:bodyPr wrap="square" rtlCol="0">
            <a:spAutoFit/>
          </a:bodyPr>
          <a:lstStyle/>
          <a:p>
            <a:pPr algn="ctr"/>
            <a:r>
              <a:rPr lang="en-US" sz="2600" b="1" dirty="0">
                <a:solidFill>
                  <a:srgbClr val="000099"/>
                </a:solidFill>
                <a:latin typeface="+mn-lt"/>
              </a:rPr>
              <a:t>Stated interest rate</a:t>
            </a:r>
          </a:p>
        </p:txBody>
      </p:sp>
      <p:sp>
        <p:nvSpPr>
          <p:cNvPr id="13" name="TextBox 12"/>
          <p:cNvSpPr txBox="1"/>
          <p:nvPr/>
        </p:nvSpPr>
        <p:spPr>
          <a:xfrm>
            <a:off x="6507559" y="1152823"/>
            <a:ext cx="2596711" cy="892552"/>
          </a:xfrm>
          <a:prstGeom prst="rect">
            <a:avLst/>
          </a:prstGeom>
          <a:noFill/>
        </p:spPr>
        <p:txBody>
          <a:bodyPr wrap="square" rtlCol="0">
            <a:spAutoFit/>
          </a:bodyPr>
          <a:lstStyle/>
          <a:p>
            <a:pPr algn="ctr"/>
            <a:r>
              <a:rPr lang="en-US" sz="2600" b="1" dirty="0">
                <a:solidFill>
                  <a:srgbClr val="000099"/>
                </a:solidFill>
                <a:latin typeface="+mn-lt"/>
              </a:rPr>
              <a:t>Market</a:t>
            </a:r>
            <a:r>
              <a:rPr lang="en-US" sz="2600" b="1" dirty="0" smtClean="0">
                <a:solidFill>
                  <a:srgbClr val="000099"/>
                </a:solidFill>
                <a:latin typeface="+mn-lt"/>
              </a:rPr>
              <a:t>/Effective </a:t>
            </a:r>
            <a:r>
              <a:rPr lang="en-US" sz="2600" b="1" dirty="0">
                <a:solidFill>
                  <a:srgbClr val="000099"/>
                </a:solidFill>
                <a:latin typeface="+mn-lt"/>
              </a:rPr>
              <a:t>interest rate</a:t>
            </a:r>
          </a:p>
        </p:txBody>
      </p:sp>
      <p:cxnSp>
        <p:nvCxnSpPr>
          <p:cNvPr id="3" name="Straight Connector 2"/>
          <p:cNvCxnSpPr/>
          <p:nvPr/>
        </p:nvCxnSpPr>
        <p:spPr>
          <a:xfrm>
            <a:off x="4213222" y="2045375"/>
            <a:ext cx="2094873" cy="0"/>
          </a:xfrm>
          <a:prstGeom prst="line">
            <a:avLst/>
          </a:prstGeom>
          <a:ln w="28575">
            <a:solidFill>
              <a:schemeClr val="bg2">
                <a:lumMod val="2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634366" y="2038328"/>
            <a:ext cx="2304360" cy="0"/>
          </a:xfrm>
          <a:prstGeom prst="line">
            <a:avLst/>
          </a:prstGeom>
          <a:ln w="28575">
            <a:solidFill>
              <a:schemeClr val="bg2">
                <a:lumMod val="2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663692" y="3547999"/>
            <a:ext cx="1332523" cy="492443"/>
          </a:xfrm>
          <a:prstGeom prst="rect">
            <a:avLst/>
          </a:prstGeom>
          <a:noFill/>
        </p:spPr>
        <p:txBody>
          <a:bodyPr wrap="square" rtlCol="0">
            <a:spAutoFit/>
          </a:bodyPr>
          <a:lstStyle/>
          <a:p>
            <a:pPr algn="ctr"/>
            <a:r>
              <a:rPr lang="en-US" sz="2600" dirty="0">
                <a:latin typeface="+mn-lt"/>
              </a:rPr>
              <a:t>12%</a:t>
            </a:r>
          </a:p>
        </p:txBody>
      </p:sp>
      <p:sp>
        <p:nvSpPr>
          <p:cNvPr id="16" name="TextBox 15"/>
          <p:cNvSpPr txBox="1"/>
          <p:nvPr/>
        </p:nvSpPr>
        <p:spPr>
          <a:xfrm>
            <a:off x="7018853" y="3503878"/>
            <a:ext cx="1332523" cy="492443"/>
          </a:xfrm>
          <a:prstGeom prst="rect">
            <a:avLst/>
          </a:prstGeom>
          <a:noFill/>
        </p:spPr>
        <p:txBody>
          <a:bodyPr wrap="square" rtlCol="0">
            <a:spAutoFit/>
          </a:bodyPr>
          <a:lstStyle/>
          <a:p>
            <a:pPr algn="ctr"/>
            <a:r>
              <a:rPr lang="en-US" sz="2600" b="1" dirty="0" smtClean="0">
                <a:solidFill>
                  <a:srgbClr val="FF3300"/>
                </a:solidFill>
                <a:latin typeface="+mn-lt"/>
              </a:rPr>
              <a:t>14%</a:t>
            </a:r>
            <a:endParaRPr lang="en-US" sz="2600" b="1" dirty="0">
              <a:solidFill>
                <a:srgbClr val="FF3300"/>
              </a:solidFill>
              <a:latin typeface="+mn-lt"/>
            </a:endParaRPr>
          </a:p>
        </p:txBody>
      </p:sp>
      <p:sp>
        <p:nvSpPr>
          <p:cNvPr id="17" name="TextBox 16"/>
          <p:cNvSpPr txBox="1"/>
          <p:nvPr/>
        </p:nvSpPr>
        <p:spPr>
          <a:xfrm>
            <a:off x="4663692" y="4994532"/>
            <a:ext cx="1332523" cy="492443"/>
          </a:xfrm>
          <a:prstGeom prst="rect">
            <a:avLst/>
          </a:prstGeom>
          <a:noFill/>
        </p:spPr>
        <p:txBody>
          <a:bodyPr wrap="square" rtlCol="0">
            <a:spAutoFit/>
          </a:bodyPr>
          <a:lstStyle/>
          <a:p>
            <a:pPr algn="ctr"/>
            <a:r>
              <a:rPr lang="en-US" sz="2600" dirty="0">
                <a:latin typeface="+mn-lt"/>
              </a:rPr>
              <a:t>12%</a:t>
            </a:r>
          </a:p>
        </p:txBody>
      </p:sp>
      <p:sp>
        <p:nvSpPr>
          <p:cNvPr id="18" name="TextBox 17"/>
          <p:cNvSpPr txBox="1"/>
          <p:nvPr/>
        </p:nvSpPr>
        <p:spPr>
          <a:xfrm>
            <a:off x="7139279" y="5028786"/>
            <a:ext cx="1332523" cy="492443"/>
          </a:xfrm>
          <a:prstGeom prst="rect">
            <a:avLst/>
          </a:prstGeom>
          <a:noFill/>
        </p:spPr>
        <p:txBody>
          <a:bodyPr wrap="square" rtlCol="0">
            <a:spAutoFit/>
          </a:bodyPr>
          <a:lstStyle/>
          <a:p>
            <a:pPr algn="ctr"/>
            <a:r>
              <a:rPr lang="en-US" sz="2600" b="1" dirty="0" smtClean="0">
                <a:solidFill>
                  <a:srgbClr val="FF3300"/>
                </a:solidFill>
                <a:latin typeface="+mn-lt"/>
              </a:rPr>
              <a:t>10%</a:t>
            </a:r>
            <a:endParaRPr lang="en-US" sz="2600" b="1" dirty="0">
              <a:solidFill>
                <a:srgbClr val="FF3300"/>
              </a:solidFill>
              <a:latin typeface="+mn-lt"/>
            </a:endParaRPr>
          </a:p>
        </p:txBody>
      </p:sp>
      <p:sp>
        <p:nvSpPr>
          <p:cNvPr id="22" name="Right Brace 21"/>
          <p:cNvSpPr/>
          <p:nvPr/>
        </p:nvSpPr>
        <p:spPr>
          <a:xfrm rot="5400000">
            <a:off x="6513388" y="2504059"/>
            <a:ext cx="361488" cy="3392214"/>
          </a:xfrm>
          <a:prstGeom prst="rightBrace">
            <a:avLst/>
          </a:prstGeom>
          <a:ln w="28575">
            <a:solidFill>
              <a:srgbClr val="62238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 name="Right Brace 25"/>
          <p:cNvSpPr/>
          <p:nvPr/>
        </p:nvSpPr>
        <p:spPr>
          <a:xfrm rot="5400000">
            <a:off x="6513388" y="4003687"/>
            <a:ext cx="361488" cy="3392214"/>
          </a:xfrm>
          <a:prstGeom prst="rightBrace">
            <a:avLst/>
          </a:prstGeom>
          <a:ln w="28575">
            <a:solidFill>
              <a:srgbClr val="62238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5" name="TextBox 24"/>
          <p:cNvSpPr txBox="1"/>
          <p:nvPr/>
        </p:nvSpPr>
        <p:spPr>
          <a:xfrm>
            <a:off x="4592189" y="2159795"/>
            <a:ext cx="1332523" cy="492443"/>
          </a:xfrm>
          <a:prstGeom prst="rect">
            <a:avLst/>
          </a:prstGeom>
          <a:noFill/>
        </p:spPr>
        <p:txBody>
          <a:bodyPr wrap="square" rtlCol="0">
            <a:spAutoFit/>
          </a:bodyPr>
          <a:lstStyle/>
          <a:p>
            <a:pPr algn="ctr"/>
            <a:r>
              <a:rPr lang="en-US" sz="2600" dirty="0">
                <a:latin typeface="+mn-lt"/>
              </a:rPr>
              <a:t>12%</a:t>
            </a:r>
          </a:p>
        </p:txBody>
      </p:sp>
      <p:sp>
        <p:nvSpPr>
          <p:cNvPr id="28" name="TextBox 27"/>
          <p:cNvSpPr txBox="1"/>
          <p:nvPr/>
        </p:nvSpPr>
        <p:spPr>
          <a:xfrm>
            <a:off x="7013446" y="2129770"/>
            <a:ext cx="1332523" cy="492443"/>
          </a:xfrm>
          <a:prstGeom prst="rect">
            <a:avLst/>
          </a:prstGeom>
          <a:noFill/>
        </p:spPr>
        <p:txBody>
          <a:bodyPr wrap="square" rtlCol="0">
            <a:spAutoFit/>
          </a:bodyPr>
          <a:lstStyle/>
          <a:p>
            <a:pPr algn="ctr"/>
            <a:r>
              <a:rPr lang="en-US" sz="2600" b="1" dirty="0">
                <a:solidFill>
                  <a:srgbClr val="FF3300"/>
                </a:solidFill>
                <a:latin typeface="+mn-lt"/>
              </a:rPr>
              <a:t>12%</a:t>
            </a:r>
          </a:p>
        </p:txBody>
      </p:sp>
      <p:sp>
        <p:nvSpPr>
          <p:cNvPr id="27" name="Right Brace 26"/>
          <p:cNvSpPr/>
          <p:nvPr/>
        </p:nvSpPr>
        <p:spPr>
          <a:xfrm rot="5400000">
            <a:off x="6365366" y="1114708"/>
            <a:ext cx="361488" cy="3392214"/>
          </a:xfrm>
          <a:prstGeom prst="rightBrace">
            <a:avLst/>
          </a:prstGeom>
          <a:ln w="28575">
            <a:solidFill>
              <a:srgbClr val="62238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9" name="TextBox 28"/>
          <p:cNvSpPr txBox="1"/>
          <p:nvPr/>
        </p:nvSpPr>
        <p:spPr>
          <a:xfrm>
            <a:off x="5983252" y="5959348"/>
            <a:ext cx="2146042" cy="492443"/>
          </a:xfrm>
          <a:prstGeom prst="rect">
            <a:avLst/>
          </a:prstGeom>
          <a:noFill/>
        </p:spPr>
        <p:txBody>
          <a:bodyPr wrap="square" rtlCol="0">
            <a:spAutoFit/>
          </a:bodyPr>
          <a:lstStyle/>
          <a:p>
            <a:r>
              <a:rPr lang="en-US" sz="2600" b="1" dirty="0" smtClean="0">
                <a:solidFill>
                  <a:srgbClr val="000099"/>
                </a:solidFill>
                <a:latin typeface="+mn-lt"/>
              </a:rPr>
              <a:t>Premium</a:t>
            </a:r>
            <a:endParaRPr lang="en-US" sz="2600" b="1" dirty="0">
              <a:solidFill>
                <a:srgbClr val="000099"/>
              </a:solidFill>
              <a:latin typeface="+mn-lt"/>
            </a:endParaRPr>
          </a:p>
        </p:txBody>
      </p:sp>
      <p:sp>
        <p:nvSpPr>
          <p:cNvPr id="30" name="TextBox 29"/>
          <p:cNvSpPr txBox="1"/>
          <p:nvPr/>
        </p:nvSpPr>
        <p:spPr>
          <a:xfrm>
            <a:off x="5832227" y="2991559"/>
            <a:ext cx="2146042" cy="492443"/>
          </a:xfrm>
          <a:prstGeom prst="rect">
            <a:avLst/>
          </a:prstGeom>
          <a:noFill/>
        </p:spPr>
        <p:txBody>
          <a:bodyPr wrap="square" rtlCol="0">
            <a:spAutoFit/>
          </a:bodyPr>
          <a:lstStyle/>
          <a:p>
            <a:r>
              <a:rPr lang="en-US" sz="2600" b="1" dirty="0" smtClean="0">
                <a:solidFill>
                  <a:srgbClr val="000099"/>
                </a:solidFill>
                <a:latin typeface="+mn-lt"/>
              </a:rPr>
              <a:t>Face Amount</a:t>
            </a:r>
            <a:endParaRPr lang="en-US" sz="2600" b="1" dirty="0">
              <a:solidFill>
                <a:srgbClr val="000099"/>
              </a:solidFill>
              <a:latin typeface="+mn-lt"/>
            </a:endParaRPr>
          </a:p>
        </p:txBody>
      </p:sp>
      <p:sp>
        <p:nvSpPr>
          <p:cNvPr id="2" name="TextBox 1"/>
          <p:cNvSpPr txBox="1"/>
          <p:nvPr/>
        </p:nvSpPr>
        <p:spPr>
          <a:xfrm>
            <a:off x="887913" y="2038327"/>
            <a:ext cx="3576730" cy="3785652"/>
          </a:xfrm>
          <a:prstGeom prst="rect">
            <a:avLst/>
          </a:prstGeom>
          <a:noFill/>
        </p:spPr>
        <p:txBody>
          <a:bodyPr wrap="square" rtlCol="0">
            <a:spAutoFit/>
          </a:bodyPr>
          <a:lstStyle/>
          <a:p>
            <a:r>
              <a:rPr lang="en-US" sz="2400" dirty="0" smtClean="0"/>
              <a:t>Bonds will sell for </a:t>
            </a:r>
            <a:r>
              <a:rPr lang="en-US" sz="2400" dirty="0"/>
              <a:t>more than face amount (at a </a:t>
            </a:r>
            <a:r>
              <a:rPr lang="en-US" sz="2400" b="1" dirty="0" smtClean="0">
                <a:solidFill>
                  <a:srgbClr val="C00000"/>
                </a:solidFill>
              </a:rPr>
              <a:t>premium</a:t>
            </a:r>
            <a:r>
              <a:rPr lang="en-US" sz="2400" dirty="0" smtClean="0"/>
              <a:t>) </a:t>
            </a:r>
            <a:r>
              <a:rPr lang="en-US" sz="2400" dirty="0"/>
              <a:t>or less than face amount (at </a:t>
            </a:r>
            <a:r>
              <a:rPr lang="en-US" sz="2400"/>
              <a:t>a </a:t>
            </a:r>
            <a:r>
              <a:rPr lang="en-US" sz="2400" b="1" smtClean="0">
                <a:solidFill>
                  <a:srgbClr val="C00000"/>
                </a:solidFill>
              </a:rPr>
              <a:t>discount</a:t>
            </a:r>
            <a:r>
              <a:rPr lang="en-US" sz="2400" smtClean="0"/>
              <a:t>), </a:t>
            </a:r>
            <a:r>
              <a:rPr lang="en-US" sz="2400" dirty="0"/>
              <a:t>depending on how the 12% </a:t>
            </a:r>
            <a:r>
              <a:rPr lang="en-US" sz="2400" i="1" dirty="0"/>
              <a:t>stated </a:t>
            </a:r>
            <a:r>
              <a:rPr lang="en-US" sz="2400" dirty="0"/>
              <a:t>interest rate compares with the prevailing </a:t>
            </a:r>
            <a:r>
              <a:rPr lang="en-US" sz="2400" i="1" dirty="0"/>
              <a:t>market </a:t>
            </a:r>
            <a:r>
              <a:rPr lang="en-US" sz="2400" dirty="0"/>
              <a:t>or </a:t>
            </a:r>
            <a:r>
              <a:rPr lang="en-US" sz="2400" i="1" dirty="0"/>
              <a:t>effective rate </a:t>
            </a:r>
            <a:r>
              <a:rPr lang="en-US" sz="2400" dirty="0"/>
              <a:t>of </a:t>
            </a:r>
            <a:r>
              <a:rPr lang="en-US" sz="2400" dirty="0" smtClean="0"/>
              <a:t>interest. </a:t>
            </a:r>
            <a:endParaRPr lang="en-US" sz="2400" dirty="0"/>
          </a:p>
        </p:txBody>
      </p:sp>
    </p:spTree>
    <p:custDataLst>
      <p:tags r:id="rId1"/>
    </p:custDataLst>
    <p:extLst>
      <p:ext uri="{BB962C8B-B14F-4D97-AF65-F5344CB8AC3E}">
        <p14:creationId xmlns:p14="http://schemas.microsoft.com/office/powerpoint/2010/main" val="32643610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761999" y="1"/>
            <a:ext cx="8382000" cy="735609"/>
          </a:xfrm>
        </p:spPr>
        <p:txBody>
          <a:bodyPr/>
          <a:lstStyle/>
          <a:p>
            <a:r>
              <a:rPr lang="en-US" dirty="0" smtClean="0"/>
              <a:t>Bond </a:t>
            </a:r>
            <a:r>
              <a:rPr lang="en-US" dirty="0"/>
              <a:t>Ratings</a:t>
            </a:r>
            <a:endParaRPr lang="en-IN" dirty="0">
              <a:solidFill>
                <a:srgbClr val="C00000"/>
              </a:solidFill>
            </a:endParaRPr>
          </a:p>
        </p:txBody>
      </p:sp>
      <p:sp>
        <p:nvSpPr>
          <p:cNvPr id="5" name="Content Placeholder 4"/>
          <p:cNvSpPr>
            <a:spLocks noGrp="1"/>
          </p:cNvSpPr>
          <p:nvPr>
            <p:ph idx="1"/>
          </p:nvPr>
        </p:nvSpPr>
        <p:spPr>
          <a:xfrm>
            <a:off x="761999" y="1045179"/>
            <a:ext cx="8013600" cy="5812821"/>
          </a:xfrm>
        </p:spPr>
        <p:txBody>
          <a:bodyPr bIns="0">
            <a:normAutofit lnSpcReduction="10000"/>
          </a:bodyPr>
          <a:lstStyle/>
          <a:p>
            <a:pPr marL="0" indent="0">
              <a:buNone/>
            </a:pPr>
            <a:endParaRPr lang="en-US" b="1" dirty="0">
              <a:solidFill>
                <a:srgbClr val="622380"/>
              </a:solidFill>
            </a:endParaRPr>
          </a:p>
          <a:p>
            <a:pPr marL="0" indent="0">
              <a:buNone/>
            </a:pPr>
            <a:endParaRPr lang="en-US" b="1" dirty="0">
              <a:solidFill>
                <a:srgbClr val="622380"/>
              </a:solidFill>
            </a:endParaRPr>
          </a:p>
          <a:p>
            <a:pPr marL="0" indent="0">
              <a:buNone/>
            </a:pPr>
            <a:endParaRPr lang="en-US" b="1" dirty="0">
              <a:solidFill>
                <a:srgbClr val="622380"/>
              </a:solidFill>
            </a:endParaRPr>
          </a:p>
          <a:p>
            <a:pPr marL="0" indent="0">
              <a:buNone/>
            </a:pPr>
            <a:endParaRPr lang="en-US" b="1" dirty="0">
              <a:solidFill>
                <a:srgbClr val="622380"/>
              </a:solidFill>
            </a:endParaRPr>
          </a:p>
          <a:p>
            <a:pPr marL="0" indent="0">
              <a:buNone/>
            </a:pPr>
            <a:endParaRPr lang="en-US" b="1" dirty="0">
              <a:solidFill>
                <a:srgbClr val="622380"/>
              </a:solidFill>
            </a:endParaRPr>
          </a:p>
          <a:p>
            <a:pPr marL="0" indent="0">
              <a:buNone/>
            </a:pPr>
            <a:endParaRPr lang="en-US" b="1" dirty="0">
              <a:solidFill>
                <a:srgbClr val="622380"/>
              </a:solidFill>
            </a:endParaRPr>
          </a:p>
          <a:p>
            <a:pPr marL="0" indent="0">
              <a:buNone/>
            </a:pPr>
            <a:endParaRPr lang="en-US" b="1" dirty="0">
              <a:solidFill>
                <a:srgbClr val="622380"/>
              </a:solidFill>
            </a:endParaRPr>
          </a:p>
          <a:p>
            <a:pPr marL="0" indent="0">
              <a:buNone/>
            </a:pPr>
            <a:endParaRPr lang="en-US" b="1" dirty="0">
              <a:solidFill>
                <a:srgbClr val="622380"/>
              </a:solidFill>
            </a:endParaRPr>
          </a:p>
          <a:p>
            <a:pPr marL="0" indent="0">
              <a:buNone/>
            </a:pPr>
            <a:endParaRPr lang="en-US" b="1" dirty="0">
              <a:solidFill>
                <a:srgbClr val="622380"/>
              </a:solidFill>
            </a:endParaRPr>
          </a:p>
          <a:p>
            <a:r>
              <a:rPr lang="en-US" sz="2400" dirty="0"/>
              <a:t>Other things being equal: </a:t>
            </a:r>
          </a:p>
          <a:p>
            <a:pPr marL="0" indent="0">
              <a:buNone/>
            </a:pPr>
            <a:r>
              <a:rPr lang="en-US" sz="2400" dirty="0">
                <a:solidFill>
                  <a:srgbClr val="FF00FF"/>
                </a:solidFill>
              </a:rPr>
              <a:t>	</a:t>
            </a:r>
            <a:r>
              <a:rPr lang="en-US" sz="2400" dirty="0"/>
              <a:t>Risk of the corporation issuing bonds </a:t>
            </a:r>
          </a:p>
          <a:p>
            <a:pPr marL="0" indent="0">
              <a:buNone/>
            </a:pPr>
            <a:r>
              <a:rPr lang="en-US" sz="2400" dirty="0">
                <a:solidFill>
                  <a:srgbClr val="FF00FF"/>
                </a:solidFill>
              </a:rPr>
              <a:t>	</a:t>
            </a:r>
            <a:r>
              <a:rPr lang="en-US" sz="2400" dirty="0" smtClean="0">
                <a:solidFill>
                  <a:srgbClr val="FF00FF"/>
                </a:solidFill>
              </a:rPr>
              <a:t>                 </a:t>
            </a:r>
            <a:r>
              <a:rPr lang="en-US" sz="2400" dirty="0" smtClean="0"/>
              <a:t>Price </a:t>
            </a:r>
            <a:r>
              <a:rPr lang="en-US" sz="2400" dirty="0"/>
              <a:t>of the company’s bonds</a:t>
            </a:r>
            <a:endParaRPr lang="en-US" sz="2400" dirty="0">
              <a:solidFill>
                <a:srgbClr val="622380"/>
              </a:solidFill>
            </a:endParaRPr>
          </a:p>
        </p:txBody>
      </p:sp>
      <p:sp>
        <p:nvSpPr>
          <p:cNvPr id="8" name="Rectangle 7"/>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LO14-2</a:t>
            </a:r>
            <a:endParaRPr lang="en-US" sz="1500" dirty="0">
              <a:solidFill>
                <a:srgbClr val="0072A2"/>
              </a:solidFill>
              <a:latin typeface="+mj-lt"/>
              <a:ea typeface="Adobe Fan Heiti Std B" pitchFamily="34" charset="-128"/>
              <a:cs typeface="+mj-cs"/>
            </a:endParaRPr>
          </a:p>
        </p:txBody>
      </p:sp>
      <p:sp>
        <p:nvSpPr>
          <p:cNvPr id="4" name="Up Arrow 3"/>
          <p:cNvSpPr/>
          <p:nvPr/>
        </p:nvSpPr>
        <p:spPr>
          <a:xfrm>
            <a:off x="6739110" y="5999624"/>
            <a:ext cx="278414" cy="433422"/>
          </a:xfrm>
          <a:prstGeom prst="upArrow">
            <a:avLst/>
          </a:prstGeom>
          <a:solidFill>
            <a:srgbClr val="0080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Up Arrow 22"/>
          <p:cNvSpPr/>
          <p:nvPr/>
        </p:nvSpPr>
        <p:spPr>
          <a:xfrm flipV="1">
            <a:off x="1321335" y="5652093"/>
            <a:ext cx="278414" cy="433422"/>
          </a:xfrm>
          <a:prstGeom prst="upArrow">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343320229"/>
              </p:ext>
            </p:extLst>
          </p:nvPr>
        </p:nvGraphicFramePr>
        <p:xfrm>
          <a:off x="1360260" y="657696"/>
          <a:ext cx="6945285" cy="4556760"/>
        </p:xfrm>
        <a:graphic>
          <a:graphicData uri="http://schemas.openxmlformats.org/drawingml/2006/table">
            <a:tbl>
              <a:tblPr firstRow="1" bandRow="1">
                <a:tableStyleId>{5C22544A-7EE6-4342-B048-85BDC9FD1C3A}</a:tableStyleId>
              </a:tblPr>
              <a:tblGrid>
                <a:gridCol w="3982835">
                  <a:extLst>
                    <a:ext uri="{9D8B030D-6E8A-4147-A177-3AD203B41FA5}">
                      <a16:colId xmlns:a16="http://schemas.microsoft.com/office/drawing/2014/main" val="20000"/>
                    </a:ext>
                  </a:extLst>
                </a:gridCol>
                <a:gridCol w="1805099">
                  <a:extLst>
                    <a:ext uri="{9D8B030D-6E8A-4147-A177-3AD203B41FA5}">
                      <a16:colId xmlns:a16="http://schemas.microsoft.com/office/drawing/2014/main" val="20001"/>
                    </a:ext>
                  </a:extLst>
                </a:gridCol>
                <a:gridCol w="1157351">
                  <a:extLst>
                    <a:ext uri="{9D8B030D-6E8A-4147-A177-3AD203B41FA5}">
                      <a16:colId xmlns:a16="http://schemas.microsoft.com/office/drawing/2014/main" val="20002"/>
                    </a:ext>
                  </a:extLst>
                </a:gridCol>
              </a:tblGrid>
              <a:tr h="0">
                <a:tc>
                  <a:txBody>
                    <a:bodyPr/>
                    <a:lstStyle/>
                    <a:p>
                      <a:endParaRPr lang="en-US" sz="1700" dirty="0"/>
                    </a:p>
                  </a:txBody>
                  <a:tcPr>
                    <a:lnL w="12700" cap="flat" cmpd="sng" algn="ctr">
                      <a:solidFill>
                        <a:srgbClr val="F79646"/>
                      </a:solidFill>
                      <a:prstDash val="solid"/>
                      <a:round/>
                      <a:headEnd type="none" w="med" len="med"/>
                      <a:tailEnd type="none" w="med" len="med"/>
                    </a:lnL>
                    <a:lnT w="12700" cap="flat" cmpd="sng" algn="ctr">
                      <a:solidFill>
                        <a:srgbClr val="F79646"/>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AB0"/>
                    </a:solidFill>
                  </a:tcPr>
                </a:tc>
                <a:tc>
                  <a:txBody>
                    <a:bodyPr/>
                    <a:lstStyle/>
                    <a:p>
                      <a:r>
                        <a:rPr lang="en-US" sz="1700" dirty="0">
                          <a:solidFill>
                            <a:schemeClr val="tx1"/>
                          </a:solidFill>
                        </a:rPr>
                        <a:t>S&amp;P</a:t>
                      </a:r>
                    </a:p>
                  </a:txBody>
                  <a:tcPr>
                    <a:lnT w="12700" cap="flat" cmpd="sng" algn="ctr">
                      <a:solidFill>
                        <a:srgbClr val="F79646"/>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AB0"/>
                    </a:solidFill>
                  </a:tcPr>
                </a:tc>
                <a:tc>
                  <a:txBody>
                    <a:bodyPr/>
                    <a:lstStyle/>
                    <a:p>
                      <a:r>
                        <a:rPr lang="en-US" sz="1700" dirty="0">
                          <a:solidFill>
                            <a:schemeClr val="tx1"/>
                          </a:solidFill>
                        </a:rPr>
                        <a:t>Moody’s</a:t>
                      </a:r>
                    </a:p>
                  </a:txBody>
                  <a:tcPr>
                    <a:lnR w="12700" cap="flat" cmpd="sng" algn="ctr">
                      <a:solidFill>
                        <a:srgbClr val="F79646"/>
                      </a:solidFill>
                      <a:prstDash val="solid"/>
                      <a:round/>
                      <a:headEnd type="none" w="med" len="med"/>
                      <a:tailEnd type="none" w="med" len="med"/>
                    </a:lnR>
                    <a:lnT w="12700" cap="flat" cmpd="sng" algn="ctr">
                      <a:solidFill>
                        <a:srgbClr val="F79646"/>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AB0"/>
                    </a:solidFill>
                  </a:tcPr>
                </a:tc>
                <a:extLst>
                  <a:ext uri="{0D108BD9-81ED-4DB2-BD59-A6C34878D82A}">
                    <a16:rowId xmlns:a16="http://schemas.microsoft.com/office/drawing/2014/main" val="10000"/>
                  </a:ext>
                </a:extLst>
              </a:tr>
              <a:tr h="308880">
                <a:tc>
                  <a:txBody>
                    <a:bodyPr/>
                    <a:lstStyle/>
                    <a:p>
                      <a:r>
                        <a:rPr lang="en-US" sz="1700" b="1" dirty="0"/>
                        <a:t>Investment</a:t>
                      </a:r>
                      <a:r>
                        <a:rPr lang="en-US" sz="1700" b="1" baseline="0" dirty="0"/>
                        <a:t> Grades:</a:t>
                      </a:r>
                      <a:endParaRPr lang="en-US" sz="1700" b="1" dirty="0"/>
                    </a:p>
                  </a:txBody>
                  <a:tcPr>
                    <a:lnL w="12700" cap="flat" cmpd="sng" algn="ctr">
                      <a:solidFill>
                        <a:srgbClr val="F79646"/>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FFFAB0"/>
                    </a:solidFill>
                  </a:tcPr>
                </a:tc>
                <a:tc>
                  <a:txBody>
                    <a:bodyPr/>
                    <a:lstStyle/>
                    <a:p>
                      <a:endParaRPr lang="en-US" sz="1700" dirty="0"/>
                    </a:p>
                  </a:txBody>
                  <a:tcPr>
                    <a:lnT w="12700" cap="flat" cmpd="sng" algn="ctr">
                      <a:solidFill>
                        <a:schemeClr val="tx1"/>
                      </a:solidFill>
                      <a:prstDash val="solid"/>
                      <a:round/>
                      <a:headEnd type="none" w="med" len="med"/>
                      <a:tailEnd type="none" w="med" len="med"/>
                    </a:lnT>
                    <a:solidFill>
                      <a:srgbClr val="FFFAB0"/>
                    </a:solidFill>
                  </a:tcPr>
                </a:tc>
                <a:tc>
                  <a:txBody>
                    <a:bodyPr/>
                    <a:lstStyle/>
                    <a:p>
                      <a:endParaRPr lang="en-US" sz="1700" dirty="0"/>
                    </a:p>
                  </a:txBody>
                  <a:tcPr>
                    <a:lnR w="12700" cap="flat" cmpd="sng" algn="ctr">
                      <a:solidFill>
                        <a:srgbClr val="F79646"/>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FAB0"/>
                    </a:solidFill>
                  </a:tcPr>
                </a:tc>
                <a:extLst>
                  <a:ext uri="{0D108BD9-81ED-4DB2-BD59-A6C34878D82A}">
                    <a16:rowId xmlns:a16="http://schemas.microsoft.com/office/drawing/2014/main" val="10001"/>
                  </a:ext>
                </a:extLst>
              </a:tr>
              <a:tr h="308880">
                <a:tc>
                  <a:txBody>
                    <a:bodyPr/>
                    <a:lstStyle/>
                    <a:p>
                      <a:r>
                        <a:rPr lang="en-US" sz="1700" dirty="0"/>
                        <a:t>     Highest</a:t>
                      </a:r>
                    </a:p>
                  </a:txBody>
                  <a:tcPr>
                    <a:lnL w="12700" cap="flat" cmpd="sng" algn="ctr">
                      <a:solidFill>
                        <a:srgbClr val="F79646"/>
                      </a:solidFill>
                      <a:prstDash val="solid"/>
                      <a:round/>
                      <a:headEnd type="none" w="med" len="med"/>
                      <a:tailEnd type="none" w="med" len="med"/>
                    </a:lnL>
                    <a:solidFill>
                      <a:srgbClr val="FFFAB0"/>
                    </a:solidFill>
                  </a:tcPr>
                </a:tc>
                <a:tc>
                  <a:txBody>
                    <a:bodyPr/>
                    <a:lstStyle/>
                    <a:p>
                      <a:r>
                        <a:rPr lang="en-US" sz="1700" dirty="0"/>
                        <a:t>AAA</a:t>
                      </a:r>
                    </a:p>
                  </a:txBody>
                  <a:tcPr>
                    <a:solidFill>
                      <a:srgbClr val="FFFAB0"/>
                    </a:solidFill>
                  </a:tcPr>
                </a:tc>
                <a:tc>
                  <a:txBody>
                    <a:bodyPr/>
                    <a:lstStyle/>
                    <a:p>
                      <a:r>
                        <a:rPr lang="en-US" sz="1700" dirty="0"/>
                        <a:t>Aaa</a:t>
                      </a:r>
                    </a:p>
                  </a:txBody>
                  <a:tcPr>
                    <a:lnR w="12700" cap="flat" cmpd="sng" algn="ctr">
                      <a:solidFill>
                        <a:srgbClr val="F79646"/>
                      </a:solidFill>
                      <a:prstDash val="solid"/>
                      <a:round/>
                      <a:headEnd type="none" w="med" len="med"/>
                      <a:tailEnd type="none" w="med" len="med"/>
                    </a:lnR>
                    <a:solidFill>
                      <a:srgbClr val="FFFAB0"/>
                    </a:solidFill>
                  </a:tcPr>
                </a:tc>
                <a:extLst>
                  <a:ext uri="{0D108BD9-81ED-4DB2-BD59-A6C34878D82A}">
                    <a16:rowId xmlns:a16="http://schemas.microsoft.com/office/drawing/2014/main" val="10002"/>
                  </a:ext>
                </a:extLst>
              </a:tr>
              <a:tr h="308880">
                <a:tc>
                  <a:txBody>
                    <a:bodyPr/>
                    <a:lstStyle/>
                    <a:p>
                      <a:r>
                        <a:rPr lang="en-US" sz="1700" dirty="0"/>
                        <a:t>     High</a:t>
                      </a:r>
                    </a:p>
                  </a:txBody>
                  <a:tcPr>
                    <a:lnL w="12700" cap="flat" cmpd="sng" algn="ctr">
                      <a:solidFill>
                        <a:srgbClr val="F79646"/>
                      </a:solidFill>
                      <a:prstDash val="solid"/>
                      <a:round/>
                      <a:headEnd type="none" w="med" len="med"/>
                      <a:tailEnd type="none" w="med" len="med"/>
                    </a:lnL>
                    <a:solidFill>
                      <a:srgbClr val="FFFAB0"/>
                    </a:solidFill>
                  </a:tcPr>
                </a:tc>
                <a:tc>
                  <a:txBody>
                    <a:bodyPr/>
                    <a:lstStyle/>
                    <a:p>
                      <a:r>
                        <a:rPr lang="en-US" sz="1700" dirty="0"/>
                        <a:t>AA</a:t>
                      </a:r>
                    </a:p>
                  </a:txBody>
                  <a:tcPr>
                    <a:solidFill>
                      <a:srgbClr val="FFFAB0"/>
                    </a:solidFill>
                  </a:tcPr>
                </a:tc>
                <a:tc>
                  <a:txBody>
                    <a:bodyPr/>
                    <a:lstStyle/>
                    <a:p>
                      <a:r>
                        <a:rPr lang="en-US" sz="1700" dirty="0"/>
                        <a:t>Aa</a:t>
                      </a:r>
                    </a:p>
                  </a:txBody>
                  <a:tcPr>
                    <a:lnR w="12700" cap="flat" cmpd="sng" algn="ctr">
                      <a:solidFill>
                        <a:srgbClr val="F79646"/>
                      </a:solidFill>
                      <a:prstDash val="solid"/>
                      <a:round/>
                      <a:headEnd type="none" w="med" len="med"/>
                      <a:tailEnd type="none" w="med" len="med"/>
                    </a:lnR>
                    <a:solidFill>
                      <a:srgbClr val="FFFAB0"/>
                    </a:solidFill>
                  </a:tcPr>
                </a:tc>
                <a:extLst>
                  <a:ext uri="{0D108BD9-81ED-4DB2-BD59-A6C34878D82A}">
                    <a16:rowId xmlns:a16="http://schemas.microsoft.com/office/drawing/2014/main" val="10003"/>
                  </a:ext>
                </a:extLst>
              </a:tr>
              <a:tr h="308880">
                <a:tc>
                  <a:txBody>
                    <a:bodyPr/>
                    <a:lstStyle/>
                    <a:p>
                      <a:r>
                        <a:rPr lang="en-US" sz="1700" dirty="0"/>
                        <a:t>     Medium</a:t>
                      </a:r>
                    </a:p>
                  </a:txBody>
                  <a:tcPr>
                    <a:lnL w="12700" cap="flat" cmpd="sng" algn="ctr">
                      <a:solidFill>
                        <a:srgbClr val="F79646"/>
                      </a:solidFill>
                      <a:prstDash val="solid"/>
                      <a:round/>
                      <a:headEnd type="none" w="med" len="med"/>
                      <a:tailEnd type="none" w="med" len="med"/>
                    </a:lnL>
                    <a:solidFill>
                      <a:srgbClr val="FFFAB0"/>
                    </a:solidFill>
                  </a:tcPr>
                </a:tc>
                <a:tc>
                  <a:txBody>
                    <a:bodyPr/>
                    <a:lstStyle/>
                    <a:p>
                      <a:r>
                        <a:rPr lang="en-US" sz="1700" dirty="0"/>
                        <a:t>A</a:t>
                      </a:r>
                    </a:p>
                  </a:txBody>
                  <a:tcPr>
                    <a:solidFill>
                      <a:srgbClr val="FFFAB0"/>
                    </a:solidFill>
                  </a:tcPr>
                </a:tc>
                <a:tc>
                  <a:txBody>
                    <a:bodyPr/>
                    <a:lstStyle/>
                    <a:p>
                      <a:r>
                        <a:rPr lang="en-US" sz="1700" dirty="0"/>
                        <a:t>A</a:t>
                      </a:r>
                    </a:p>
                  </a:txBody>
                  <a:tcPr>
                    <a:lnR w="12700" cap="flat" cmpd="sng" algn="ctr">
                      <a:solidFill>
                        <a:srgbClr val="F79646"/>
                      </a:solidFill>
                      <a:prstDash val="solid"/>
                      <a:round/>
                      <a:headEnd type="none" w="med" len="med"/>
                      <a:tailEnd type="none" w="med" len="med"/>
                    </a:lnR>
                    <a:solidFill>
                      <a:srgbClr val="FFFAB0"/>
                    </a:solidFill>
                  </a:tcPr>
                </a:tc>
                <a:extLst>
                  <a:ext uri="{0D108BD9-81ED-4DB2-BD59-A6C34878D82A}">
                    <a16:rowId xmlns:a16="http://schemas.microsoft.com/office/drawing/2014/main" val="10004"/>
                  </a:ext>
                </a:extLst>
              </a:tr>
              <a:tr h="308880">
                <a:tc>
                  <a:txBody>
                    <a:bodyPr/>
                    <a:lstStyle/>
                    <a:p>
                      <a:r>
                        <a:rPr lang="en-US" sz="1700" dirty="0"/>
                        <a:t>     Minimum investment grade</a:t>
                      </a:r>
                    </a:p>
                  </a:txBody>
                  <a:tcPr>
                    <a:lnL w="12700" cap="flat" cmpd="sng" algn="ctr">
                      <a:solidFill>
                        <a:srgbClr val="F79646"/>
                      </a:solidFill>
                      <a:prstDash val="solid"/>
                      <a:round/>
                      <a:headEnd type="none" w="med" len="med"/>
                      <a:tailEnd type="none" w="med" len="med"/>
                    </a:lnL>
                    <a:solidFill>
                      <a:srgbClr val="FFFAB0"/>
                    </a:solidFill>
                  </a:tcPr>
                </a:tc>
                <a:tc>
                  <a:txBody>
                    <a:bodyPr/>
                    <a:lstStyle/>
                    <a:p>
                      <a:r>
                        <a:rPr lang="en-US" sz="1700" dirty="0"/>
                        <a:t>BBB</a:t>
                      </a:r>
                    </a:p>
                  </a:txBody>
                  <a:tcPr>
                    <a:solidFill>
                      <a:srgbClr val="FFFAB0"/>
                    </a:solidFill>
                  </a:tcPr>
                </a:tc>
                <a:tc>
                  <a:txBody>
                    <a:bodyPr/>
                    <a:lstStyle/>
                    <a:p>
                      <a:r>
                        <a:rPr lang="en-US" sz="1700" dirty="0"/>
                        <a:t>Baa</a:t>
                      </a:r>
                    </a:p>
                  </a:txBody>
                  <a:tcPr>
                    <a:lnR w="12700" cap="flat" cmpd="sng" algn="ctr">
                      <a:solidFill>
                        <a:srgbClr val="F79646"/>
                      </a:solidFill>
                      <a:prstDash val="solid"/>
                      <a:round/>
                      <a:headEnd type="none" w="med" len="med"/>
                      <a:tailEnd type="none" w="med" len="med"/>
                    </a:lnR>
                    <a:solidFill>
                      <a:srgbClr val="FFFAB0"/>
                    </a:solidFill>
                  </a:tcPr>
                </a:tc>
                <a:extLst>
                  <a:ext uri="{0D108BD9-81ED-4DB2-BD59-A6C34878D82A}">
                    <a16:rowId xmlns:a16="http://schemas.microsoft.com/office/drawing/2014/main" val="10005"/>
                  </a:ext>
                </a:extLst>
              </a:tr>
              <a:tr h="308880">
                <a:tc>
                  <a:txBody>
                    <a:bodyPr/>
                    <a:lstStyle/>
                    <a:p>
                      <a:r>
                        <a:rPr lang="en-US" sz="1700" b="1" dirty="0"/>
                        <a:t>“Junk” Ratings:</a:t>
                      </a:r>
                    </a:p>
                  </a:txBody>
                  <a:tcPr>
                    <a:lnL w="12700" cap="flat" cmpd="sng" algn="ctr">
                      <a:solidFill>
                        <a:srgbClr val="F79646"/>
                      </a:solidFill>
                      <a:prstDash val="solid"/>
                      <a:round/>
                      <a:headEnd type="none" w="med" len="med"/>
                      <a:tailEnd type="none" w="med" len="med"/>
                    </a:lnL>
                    <a:solidFill>
                      <a:srgbClr val="FFFAB0"/>
                    </a:solidFill>
                  </a:tcPr>
                </a:tc>
                <a:tc>
                  <a:txBody>
                    <a:bodyPr/>
                    <a:lstStyle/>
                    <a:p>
                      <a:endParaRPr lang="en-US" sz="1700" dirty="0"/>
                    </a:p>
                  </a:txBody>
                  <a:tcPr>
                    <a:solidFill>
                      <a:srgbClr val="FFFAB0"/>
                    </a:solidFill>
                  </a:tcPr>
                </a:tc>
                <a:tc>
                  <a:txBody>
                    <a:bodyPr/>
                    <a:lstStyle/>
                    <a:p>
                      <a:endParaRPr lang="en-US" sz="1700" dirty="0"/>
                    </a:p>
                  </a:txBody>
                  <a:tcPr>
                    <a:lnR w="12700" cap="flat" cmpd="sng" algn="ctr">
                      <a:solidFill>
                        <a:srgbClr val="F79646"/>
                      </a:solidFill>
                      <a:prstDash val="solid"/>
                      <a:round/>
                      <a:headEnd type="none" w="med" len="med"/>
                      <a:tailEnd type="none" w="med" len="med"/>
                    </a:lnR>
                    <a:solidFill>
                      <a:srgbClr val="FFFAB0"/>
                    </a:solidFill>
                  </a:tcPr>
                </a:tc>
                <a:extLst>
                  <a:ext uri="{0D108BD9-81ED-4DB2-BD59-A6C34878D82A}">
                    <a16:rowId xmlns:a16="http://schemas.microsoft.com/office/drawing/2014/main" val="10006"/>
                  </a:ext>
                </a:extLst>
              </a:tr>
              <a:tr h="308880">
                <a:tc>
                  <a:txBody>
                    <a:bodyPr/>
                    <a:lstStyle/>
                    <a:p>
                      <a:r>
                        <a:rPr lang="en-US" sz="1700" dirty="0"/>
                        <a:t>      Speculative</a:t>
                      </a:r>
                    </a:p>
                  </a:txBody>
                  <a:tcPr>
                    <a:lnL w="12700" cap="flat" cmpd="sng" algn="ctr">
                      <a:solidFill>
                        <a:srgbClr val="F79646"/>
                      </a:solidFill>
                      <a:prstDash val="solid"/>
                      <a:round/>
                      <a:headEnd type="none" w="med" len="med"/>
                      <a:tailEnd type="none" w="med" len="med"/>
                    </a:lnL>
                    <a:solidFill>
                      <a:srgbClr val="FFFAB0"/>
                    </a:solidFill>
                  </a:tcPr>
                </a:tc>
                <a:tc>
                  <a:txBody>
                    <a:bodyPr/>
                    <a:lstStyle/>
                    <a:p>
                      <a:r>
                        <a:rPr lang="en-US" sz="1700" dirty="0"/>
                        <a:t>BB</a:t>
                      </a:r>
                    </a:p>
                  </a:txBody>
                  <a:tcPr>
                    <a:solidFill>
                      <a:srgbClr val="FFFAB0"/>
                    </a:solidFill>
                  </a:tcPr>
                </a:tc>
                <a:tc>
                  <a:txBody>
                    <a:bodyPr/>
                    <a:lstStyle/>
                    <a:p>
                      <a:r>
                        <a:rPr lang="en-US" sz="1700" dirty="0"/>
                        <a:t>Ba</a:t>
                      </a:r>
                    </a:p>
                  </a:txBody>
                  <a:tcPr>
                    <a:lnR w="12700" cap="flat" cmpd="sng" algn="ctr">
                      <a:solidFill>
                        <a:srgbClr val="F79646"/>
                      </a:solidFill>
                      <a:prstDash val="solid"/>
                      <a:round/>
                      <a:headEnd type="none" w="med" len="med"/>
                      <a:tailEnd type="none" w="med" len="med"/>
                    </a:lnR>
                    <a:solidFill>
                      <a:srgbClr val="FFFAB0"/>
                    </a:solidFill>
                  </a:tcPr>
                </a:tc>
                <a:extLst>
                  <a:ext uri="{0D108BD9-81ED-4DB2-BD59-A6C34878D82A}">
                    <a16:rowId xmlns:a16="http://schemas.microsoft.com/office/drawing/2014/main" val="10007"/>
                  </a:ext>
                </a:extLst>
              </a:tr>
              <a:tr h="308880">
                <a:tc>
                  <a:txBody>
                    <a:bodyPr/>
                    <a:lstStyle/>
                    <a:p>
                      <a:r>
                        <a:rPr lang="en-US" sz="1700" dirty="0"/>
                        <a:t>       Very</a:t>
                      </a:r>
                      <a:r>
                        <a:rPr lang="en-US" sz="1700" baseline="0" dirty="0"/>
                        <a:t> speculative</a:t>
                      </a:r>
                      <a:endParaRPr lang="en-US" sz="1700" dirty="0"/>
                    </a:p>
                  </a:txBody>
                  <a:tcPr>
                    <a:lnL w="12700" cap="flat" cmpd="sng" algn="ctr">
                      <a:solidFill>
                        <a:srgbClr val="F79646"/>
                      </a:solidFill>
                      <a:prstDash val="solid"/>
                      <a:round/>
                      <a:headEnd type="none" w="med" len="med"/>
                      <a:tailEnd type="none" w="med" len="med"/>
                    </a:lnL>
                    <a:solidFill>
                      <a:srgbClr val="FFFAB0"/>
                    </a:solidFill>
                  </a:tcPr>
                </a:tc>
                <a:tc>
                  <a:txBody>
                    <a:bodyPr/>
                    <a:lstStyle/>
                    <a:p>
                      <a:r>
                        <a:rPr lang="en-US" sz="1700" dirty="0"/>
                        <a:t>B</a:t>
                      </a:r>
                    </a:p>
                  </a:txBody>
                  <a:tcPr>
                    <a:solidFill>
                      <a:srgbClr val="FFFAB0"/>
                    </a:solidFill>
                  </a:tcPr>
                </a:tc>
                <a:tc>
                  <a:txBody>
                    <a:bodyPr/>
                    <a:lstStyle/>
                    <a:p>
                      <a:r>
                        <a:rPr lang="en-US" sz="1700" dirty="0"/>
                        <a:t>B</a:t>
                      </a:r>
                    </a:p>
                  </a:txBody>
                  <a:tcPr>
                    <a:lnR w="12700" cap="flat" cmpd="sng" algn="ctr">
                      <a:solidFill>
                        <a:srgbClr val="F79646"/>
                      </a:solidFill>
                      <a:prstDash val="solid"/>
                      <a:round/>
                      <a:headEnd type="none" w="med" len="med"/>
                      <a:tailEnd type="none" w="med" len="med"/>
                    </a:lnR>
                    <a:solidFill>
                      <a:srgbClr val="FFFAB0"/>
                    </a:solidFill>
                  </a:tcPr>
                </a:tc>
                <a:extLst>
                  <a:ext uri="{0D108BD9-81ED-4DB2-BD59-A6C34878D82A}">
                    <a16:rowId xmlns:a16="http://schemas.microsoft.com/office/drawing/2014/main" val="10008"/>
                  </a:ext>
                </a:extLst>
              </a:tr>
              <a:tr h="308880">
                <a:tc>
                  <a:txBody>
                    <a:bodyPr/>
                    <a:lstStyle/>
                    <a:p>
                      <a:r>
                        <a:rPr lang="en-US" sz="1700" baseline="0" dirty="0"/>
                        <a:t>       </a:t>
                      </a:r>
                      <a:r>
                        <a:rPr lang="en-US" sz="1700" baseline="0" dirty="0" smtClean="0"/>
                        <a:t>Default </a:t>
                      </a:r>
                      <a:r>
                        <a:rPr lang="en-US" sz="1700" baseline="0" dirty="0"/>
                        <a:t>or near default</a:t>
                      </a:r>
                      <a:endParaRPr lang="en-US" sz="1700" dirty="0"/>
                    </a:p>
                  </a:txBody>
                  <a:tcPr>
                    <a:lnL w="12700" cap="flat" cmpd="sng" algn="ctr">
                      <a:solidFill>
                        <a:srgbClr val="F79646"/>
                      </a:solidFill>
                      <a:prstDash val="solid"/>
                      <a:round/>
                      <a:headEnd type="none" w="med" len="med"/>
                      <a:tailEnd type="none" w="med" len="med"/>
                    </a:lnL>
                    <a:solidFill>
                      <a:srgbClr val="FFFAB0"/>
                    </a:solidFill>
                  </a:tcPr>
                </a:tc>
                <a:tc>
                  <a:txBody>
                    <a:bodyPr/>
                    <a:lstStyle/>
                    <a:p>
                      <a:r>
                        <a:rPr lang="en-US" sz="1700" dirty="0"/>
                        <a:t>CCC</a:t>
                      </a:r>
                    </a:p>
                  </a:txBody>
                  <a:tcPr>
                    <a:solidFill>
                      <a:srgbClr val="FFFAB0"/>
                    </a:solidFill>
                  </a:tcPr>
                </a:tc>
                <a:tc>
                  <a:txBody>
                    <a:bodyPr/>
                    <a:lstStyle/>
                    <a:p>
                      <a:r>
                        <a:rPr lang="en-US" sz="1700" dirty="0"/>
                        <a:t>Caa</a:t>
                      </a:r>
                    </a:p>
                  </a:txBody>
                  <a:tcPr>
                    <a:lnR w="12700" cap="flat" cmpd="sng" algn="ctr">
                      <a:solidFill>
                        <a:srgbClr val="F79646"/>
                      </a:solidFill>
                      <a:prstDash val="solid"/>
                      <a:round/>
                      <a:headEnd type="none" w="med" len="med"/>
                      <a:tailEnd type="none" w="med" len="med"/>
                    </a:lnR>
                    <a:solidFill>
                      <a:srgbClr val="FFFAB0"/>
                    </a:solidFill>
                  </a:tcPr>
                </a:tc>
                <a:extLst>
                  <a:ext uri="{0D108BD9-81ED-4DB2-BD59-A6C34878D82A}">
                    <a16:rowId xmlns:a16="http://schemas.microsoft.com/office/drawing/2014/main" val="10009"/>
                  </a:ext>
                </a:extLst>
              </a:tr>
              <a:tr h="308880">
                <a:tc>
                  <a:txBody>
                    <a:bodyPr/>
                    <a:lstStyle/>
                    <a:p>
                      <a:endParaRPr lang="en-US" sz="1700" dirty="0"/>
                    </a:p>
                  </a:txBody>
                  <a:tcPr>
                    <a:lnL w="12700" cap="flat" cmpd="sng" algn="ctr">
                      <a:solidFill>
                        <a:srgbClr val="F79646"/>
                      </a:solidFill>
                      <a:prstDash val="solid"/>
                      <a:round/>
                      <a:headEnd type="none" w="med" len="med"/>
                      <a:tailEnd type="none" w="med" len="med"/>
                    </a:lnL>
                    <a:solidFill>
                      <a:srgbClr val="FFFAB0"/>
                    </a:solidFill>
                  </a:tcPr>
                </a:tc>
                <a:tc>
                  <a:txBody>
                    <a:bodyPr/>
                    <a:lstStyle/>
                    <a:p>
                      <a:r>
                        <a:rPr lang="en-US" sz="1700" dirty="0"/>
                        <a:t>CC</a:t>
                      </a:r>
                    </a:p>
                  </a:txBody>
                  <a:tcPr>
                    <a:solidFill>
                      <a:srgbClr val="FFFAB0"/>
                    </a:solidFill>
                  </a:tcPr>
                </a:tc>
                <a:tc>
                  <a:txBody>
                    <a:bodyPr/>
                    <a:lstStyle/>
                    <a:p>
                      <a:r>
                        <a:rPr lang="en-US" sz="1700" dirty="0"/>
                        <a:t>Ca</a:t>
                      </a:r>
                    </a:p>
                  </a:txBody>
                  <a:tcPr>
                    <a:lnR w="12700" cap="flat" cmpd="sng" algn="ctr">
                      <a:solidFill>
                        <a:srgbClr val="F79646"/>
                      </a:solidFill>
                      <a:prstDash val="solid"/>
                      <a:round/>
                      <a:headEnd type="none" w="med" len="med"/>
                      <a:tailEnd type="none" w="med" len="med"/>
                    </a:lnR>
                    <a:solidFill>
                      <a:srgbClr val="FFFAB0"/>
                    </a:solidFill>
                  </a:tcPr>
                </a:tc>
                <a:extLst>
                  <a:ext uri="{0D108BD9-81ED-4DB2-BD59-A6C34878D82A}">
                    <a16:rowId xmlns:a16="http://schemas.microsoft.com/office/drawing/2014/main" val="10010"/>
                  </a:ext>
                </a:extLst>
              </a:tr>
              <a:tr h="308880">
                <a:tc>
                  <a:txBody>
                    <a:bodyPr/>
                    <a:lstStyle/>
                    <a:p>
                      <a:endParaRPr lang="en-US" sz="1700" dirty="0"/>
                    </a:p>
                  </a:txBody>
                  <a:tcPr>
                    <a:lnL w="12700" cap="flat" cmpd="sng" algn="ctr">
                      <a:solidFill>
                        <a:srgbClr val="F79646"/>
                      </a:solidFill>
                      <a:prstDash val="solid"/>
                      <a:round/>
                      <a:headEnd type="none" w="med" len="med"/>
                      <a:tailEnd type="none" w="med" len="med"/>
                    </a:lnL>
                    <a:solidFill>
                      <a:srgbClr val="FFFAB0"/>
                    </a:solidFill>
                  </a:tcPr>
                </a:tc>
                <a:tc>
                  <a:txBody>
                    <a:bodyPr/>
                    <a:lstStyle/>
                    <a:p>
                      <a:r>
                        <a:rPr lang="en-US" sz="1700" dirty="0"/>
                        <a:t>C</a:t>
                      </a:r>
                    </a:p>
                  </a:txBody>
                  <a:tcPr>
                    <a:solidFill>
                      <a:srgbClr val="FFFAB0"/>
                    </a:solidFill>
                  </a:tcPr>
                </a:tc>
                <a:tc>
                  <a:txBody>
                    <a:bodyPr/>
                    <a:lstStyle/>
                    <a:p>
                      <a:r>
                        <a:rPr lang="en-US" sz="1700" dirty="0"/>
                        <a:t>C</a:t>
                      </a:r>
                    </a:p>
                  </a:txBody>
                  <a:tcPr>
                    <a:lnR w="12700" cap="flat" cmpd="sng" algn="ctr">
                      <a:solidFill>
                        <a:srgbClr val="F79646"/>
                      </a:solidFill>
                      <a:prstDash val="solid"/>
                      <a:round/>
                      <a:headEnd type="none" w="med" len="med"/>
                      <a:tailEnd type="none" w="med" len="med"/>
                    </a:lnR>
                    <a:solidFill>
                      <a:srgbClr val="FFFAB0"/>
                    </a:solidFill>
                  </a:tcPr>
                </a:tc>
                <a:extLst>
                  <a:ext uri="{0D108BD9-81ED-4DB2-BD59-A6C34878D82A}">
                    <a16:rowId xmlns:a16="http://schemas.microsoft.com/office/drawing/2014/main" val="10011"/>
                  </a:ext>
                </a:extLst>
              </a:tr>
              <a:tr h="308880">
                <a:tc>
                  <a:txBody>
                    <a:bodyPr/>
                    <a:lstStyle/>
                    <a:p>
                      <a:endParaRPr lang="en-US" sz="1700" dirty="0"/>
                    </a:p>
                  </a:txBody>
                  <a:tcPr>
                    <a:lnL w="12700" cap="flat" cmpd="sng" algn="ctr">
                      <a:solidFill>
                        <a:srgbClr val="F79646"/>
                      </a:solidFill>
                      <a:prstDash val="solid"/>
                      <a:round/>
                      <a:headEnd type="none" w="med" len="med"/>
                      <a:tailEnd type="none" w="med" len="med"/>
                    </a:lnL>
                    <a:lnB w="12700" cap="flat" cmpd="sng" algn="ctr">
                      <a:solidFill>
                        <a:srgbClr val="F79646"/>
                      </a:solidFill>
                      <a:prstDash val="solid"/>
                      <a:round/>
                      <a:headEnd type="none" w="med" len="med"/>
                      <a:tailEnd type="none" w="med" len="med"/>
                    </a:lnB>
                    <a:solidFill>
                      <a:srgbClr val="FFFAB0"/>
                    </a:solidFill>
                  </a:tcPr>
                </a:tc>
                <a:tc>
                  <a:txBody>
                    <a:bodyPr/>
                    <a:lstStyle/>
                    <a:p>
                      <a:r>
                        <a:rPr lang="en-US" sz="1700" dirty="0"/>
                        <a:t>D</a:t>
                      </a:r>
                    </a:p>
                  </a:txBody>
                  <a:tcPr>
                    <a:lnB w="12700" cap="flat" cmpd="sng" algn="ctr">
                      <a:solidFill>
                        <a:srgbClr val="F79646"/>
                      </a:solidFill>
                      <a:prstDash val="solid"/>
                      <a:round/>
                      <a:headEnd type="none" w="med" len="med"/>
                      <a:tailEnd type="none" w="med" len="med"/>
                    </a:lnB>
                    <a:solidFill>
                      <a:srgbClr val="FFFAB0"/>
                    </a:solidFill>
                  </a:tcPr>
                </a:tc>
                <a:tc>
                  <a:txBody>
                    <a:bodyPr/>
                    <a:lstStyle/>
                    <a:p>
                      <a:endParaRPr lang="en-US" sz="1700" dirty="0"/>
                    </a:p>
                  </a:txBody>
                  <a:tcPr>
                    <a:lnR w="12700" cap="flat" cmpd="sng" algn="ctr">
                      <a:solidFill>
                        <a:srgbClr val="F79646"/>
                      </a:solidFill>
                      <a:prstDash val="solid"/>
                      <a:round/>
                      <a:headEnd type="none" w="med" len="med"/>
                      <a:tailEnd type="none" w="med" len="med"/>
                    </a:lnR>
                    <a:lnB w="12700" cap="flat" cmpd="sng" algn="ctr">
                      <a:solidFill>
                        <a:srgbClr val="F79646"/>
                      </a:solidFill>
                      <a:prstDash val="solid"/>
                      <a:round/>
                      <a:headEnd type="none" w="med" len="med"/>
                      <a:tailEnd type="none" w="med" len="med"/>
                    </a:lnB>
                    <a:solidFill>
                      <a:srgbClr val="FFFAB0"/>
                    </a:solidFill>
                  </a:tcPr>
                </a:tc>
                <a:extLst>
                  <a:ext uri="{0D108BD9-81ED-4DB2-BD59-A6C34878D82A}">
                    <a16:rowId xmlns:a16="http://schemas.microsoft.com/office/drawing/2014/main" val="10012"/>
                  </a:ext>
                </a:extLst>
              </a:tr>
            </a:tbl>
          </a:graphicData>
        </a:graphic>
      </p:graphicFrame>
      <p:sp>
        <p:nvSpPr>
          <p:cNvPr id="6" name="TextBox 5"/>
          <p:cNvSpPr txBox="1"/>
          <p:nvPr/>
        </p:nvSpPr>
        <p:spPr>
          <a:xfrm>
            <a:off x="1321335" y="4879608"/>
            <a:ext cx="3611850" cy="276999"/>
          </a:xfrm>
          <a:prstGeom prst="rect">
            <a:avLst/>
          </a:prstGeom>
          <a:noFill/>
        </p:spPr>
        <p:txBody>
          <a:bodyPr wrap="square" rtlCol="0">
            <a:spAutoFit/>
          </a:bodyPr>
          <a:lstStyle/>
          <a:p>
            <a:r>
              <a:rPr lang="en-US" sz="1200" dirty="0"/>
              <a:t>* Adapted from Moodys.com and SPRatings.com</a:t>
            </a:r>
          </a:p>
        </p:txBody>
      </p:sp>
    </p:spTree>
    <p:custDataLst>
      <p:tags r:id="rId1"/>
    </p:custDataLst>
    <p:extLst>
      <p:ext uri="{BB962C8B-B14F-4D97-AF65-F5344CB8AC3E}">
        <p14:creationId xmlns:p14="http://schemas.microsoft.com/office/powerpoint/2010/main" val="39747048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761999" y="1"/>
            <a:ext cx="8382000" cy="1189652"/>
          </a:xfrm>
        </p:spPr>
        <p:txBody>
          <a:bodyPr>
            <a:normAutofit/>
          </a:bodyPr>
          <a:lstStyle/>
          <a:p>
            <a:r>
              <a:rPr lang="en-IN" dirty="0"/>
              <a:t>Determining the Selling Price </a:t>
            </a:r>
            <a:r>
              <a:rPr lang="en-IN" sz="2600" dirty="0"/>
              <a:t>(</a:t>
            </a:r>
            <a:r>
              <a:rPr lang="en-IN" sz="2600" dirty="0" smtClean="0"/>
              <a:t>continued)</a:t>
            </a:r>
            <a:endParaRPr lang="en-IN" sz="2600" dirty="0">
              <a:solidFill>
                <a:srgbClr val="C00000"/>
              </a:solidFill>
            </a:endParaRPr>
          </a:p>
        </p:txBody>
      </p:sp>
      <p:sp>
        <p:nvSpPr>
          <p:cNvPr id="8" name="Rectangle 7"/>
          <p:cNvSpPr/>
          <p:nvPr/>
        </p:nvSpPr>
        <p:spPr>
          <a:xfrm>
            <a:off x="8345969" y="2568"/>
            <a:ext cx="894673" cy="323165"/>
          </a:xfrm>
          <a:prstGeom prst="rect">
            <a:avLst/>
          </a:prstGeom>
        </p:spPr>
        <p:txBody>
          <a:bodyPr wrap="square">
            <a:spAutoFit/>
          </a:bodyPr>
          <a:lstStyle/>
          <a:p>
            <a:r>
              <a:rPr lang="en-IN" sz="1500" dirty="0">
                <a:solidFill>
                  <a:srgbClr val="0072A2"/>
                </a:solidFill>
                <a:latin typeface="+mj-lt"/>
                <a:ea typeface="Adobe Fan Heiti Std B" pitchFamily="34" charset="-128"/>
                <a:cs typeface="+mj-cs"/>
              </a:rPr>
              <a:t>LO14-2</a:t>
            </a:r>
            <a:endParaRPr lang="en-US" sz="1500" dirty="0">
              <a:solidFill>
                <a:srgbClr val="0072A2"/>
              </a:solidFill>
              <a:latin typeface="+mj-lt"/>
              <a:ea typeface="Adobe Fan Heiti Std B" pitchFamily="34" charset="-128"/>
              <a:cs typeface="+mj-cs"/>
            </a:endParaRPr>
          </a:p>
        </p:txBody>
      </p:sp>
      <p:sp>
        <p:nvSpPr>
          <p:cNvPr id="30" name="TextBox 29"/>
          <p:cNvSpPr txBox="1"/>
          <p:nvPr/>
        </p:nvSpPr>
        <p:spPr>
          <a:xfrm>
            <a:off x="768195" y="1650386"/>
            <a:ext cx="1370115" cy="892552"/>
          </a:xfrm>
          <a:prstGeom prst="rect">
            <a:avLst/>
          </a:prstGeom>
          <a:noFill/>
        </p:spPr>
        <p:txBody>
          <a:bodyPr wrap="square" rtlCol="0">
            <a:spAutoFit/>
          </a:bodyPr>
          <a:lstStyle/>
          <a:p>
            <a:r>
              <a:rPr lang="en-US" sz="2600" b="1" dirty="0">
                <a:solidFill>
                  <a:srgbClr val="005392"/>
                </a:solidFill>
                <a:latin typeface="+mn-lt"/>
              </a:rPr>
              <a:t>Bond price </a:t>
            </a:r>
          </a:p>
        </p:txBody>
      </p:sp>
      <p:sp>
        <p:nvSpPr>
          <p:cNvPr id="36" name="TextBox 35"/>
          <p:cNvSpPr txBox="1"/>
          <p:nvPr/>
        </p:nvSpPr>
        <p:spPr>
          <a:xfrm>
            <a:off x="5969259" y="1478601"/>
            <a:ext cx="2936961" cy="1292662"/>
          </a:xfrm>
          <a:prstGeom prst="rect">
            <a:avLst/>
          </a:prstGeom>
          <a:noFill/>
        </p:spPr>
        <p:txBody>
          <a:bodyPr wrap="square" rtlCol="0">
            <a:spAutoFit/>
          </a:bodyPr>
          <a:lstStyle/>
          <a:p>
            <a:pPr algn="ctr"/>
            <a:r>
              <a:rPr lang="en-US" sz="2600" dirty="0">
                <a:latin typeface="+mn-lt"/>
              </a:rPr>
              <a:t>Present value of the periodic cash </a:t>
            </a:r>
            <a:r>
              <a:rPr lang="en-US" sz="2600" b="1" dirty="0">
                <a:solidFill>
                  <a:srgbClr val="C00000"/>
                </a:solidFill>
                <a:latin typeface="+mn-lt"/>
              </a:rPr>
              <a:t>interest</a:t>
            </a:r>
            <a:r>
              <a:rPr lang="en-US" sz="2600" dirty="0">
                <a:solidFill>
                  <a:srgbClr val="C00000"/>
                </a:solidFill>
                <a:latin typeface="+mn-lt"/>
              </a:rPr>
              <a:t> </a:t>
            </a:r>
            <a:r>
              <a:rPr lang="en-US" sz="2600" b="1" dirty="0">
                <a:solidFill>
                  <a:srgbClr val="C00000"/>
                </a:solidFill>
                <a:latin typeface="+mn-lt"/>
              </a:rPr>
              <a:t>payments</a:t>
            </a:r>
          </a:p>
        </p:txBody>
      </p:sp>
      <p:sp>
        <p:nvSpPr>
          <p:cNvPr id="37" name="TextBox 36"/>
          <p:cNvSpPr txBox="1"/>
          <p:nvPr/>
        </p:nvSpPr>
        <p:spPr>
          <a:xfrm>
            <a:off x="2262593" y="1489243"/>
            <a:ext cx="3230657" cy="1292662"/>
          </a:xfrm>
          <a:prstGeom prst="rect">
            <a:avLst/>
          </a:prstGeom>
          <a:noFill/>
        </p:spPr>
        <p:txBody>
          <a:bodyPr wrap="square" rtlCol="0">
            <a:spAutoFit/>
          </a:bodyPr>
          <a:lstStyle/>
          <a:p>
            <a:pPr algn="ctr"/>
            <a:r>
              <a:rPr lang="en-US" sz="2600" dirty="0">
                <a:latin typeface="+mn-lt"/>
              </a:rPr>
              <a:t>Present value of the </a:t>
            </a:r>
            <a:r>
              <a:rPr lang="en-US" sz="2600" b="1" dirty="0">
                <a:solidFill>
                  <a:srgbClr val="C00000"/>
                </a:solidFill>
                <a:latin typeface="+mn-lt"/>
              </a:rPr>
              <a:t>principal</a:t>
            </a:r>
            <a:r>
              <a:rPr lang="en-US" sz="2600" dirty="0">
                <a:solidFill>
                  <a:srgbClr val="C00000"/>
                </a:solidFill>
                <a:latin typeface="+mn-lt"/>
              </a:rPr>
              <a:t> </a:t>
            </a:r>
            <a:r>
              <a:rPr lang="en-US" sz="2600" dirty="0">
                <a:latin typeface="+mn-lt"/>
              </a:rPr>
              <a:t>payable at</a:t>
            </a:r>
          </a:p>
          <a:p>
            <a:pPr algn="ctr"/>
            <a:r>
              <a:rPr lang="en-US" sz="2600" dirty="0">
                <a:latin typeface="+mn-lt"/>
              </a:rPr>
              <a:t>maturity</a:t>
            </a:r>
          </a:p>
        </p:txBody>
      </p:sp>
      <p:sp>
        <p:nvSpPr>
          <p:cNvPr id="38" name="TextBox 37"/>
          <p:cNvSpPr txBox="1"/>
          <p:nvPr/>
        </p:nvSpPr>
        <p:spPr>
          <a:xfrm>
            <a:off x="3305949" y="3349159"/>
            <a:ext cx="4300005" cy="492443"/>
          </a:xfrm>
          <a:prstGeom prst="rect">
            <a:avLst/>
          </a:prstGeom>
          <a:noFill/>
        </p:spPr>
        <p:txBody>
          <a:bodyPr wrap="square" rtlCol="0">
            <a:spAutoFit/>
          </a:bodyPr>
          <a:lstStyle/>
          <a:p>
            <a:r>
              <a:rPr lang="en-US" sz="2600" b="1" dirty="0">
                <a:solidFill>
                  <a:schemeClr val="tx2"/>
                </a:solidFill>
                <a:latin typeface="+mn-lt"/>
              </a:rPr>
              <a:t>Discounted at the </a:t>
            </a:r>
            <a:r>
              <a:rPr lang="en-US" sz="2600" b="1" dirty="0">
                <a:solidFill>
                  <a:srgbClr val="C00000"/>
                </a:solidFill>
                <a:latin typeface="+mn-lt"/>
              </a:rPr>
              <a:t>market rate</a:t>
            </a:r>
          </a:p>
        </p:txBody>
      </p:sp>
      <p:sp>
        <p:nvSpPr>
          <p:cNvPr id="39" name="TextBox 38"/>
          <p:cNvSpPr txBox="1"/>
          <p:nvPr/>
        </p:nvSpPr>
        <p:spPr>
          <a:xfrm>
            <a:off x="5368784" y="1832182"/>
            <a:ext cx="528238" cy="523220"/>
          </a:xfrm>
          <a:prstGeom prst="rect">
            <a:avLst/>
          </a:prstGeom>
          <a:noFill/>
        </p:spPr>
        <p:txBody>
          <a:bodyPr wrap="square" rtlCol="0">
            <a:spAutoFit/>
          </a:bodyPr>
          <a:lstStyle/>
          <a:p>
            <a:pPr algn="ctr"/>
            <a:r>
              <a:rPr lang="en-US" sz="2800" b="1" dirty="0">
                <a:latin typeface="+mn-lt"/>
              </a:rPr>
              <a:t>+</a:t>
            </a:r>
          </a:p>
        </p:txBody>
      </p:sp>
      <p:sp>
        <p:nvSpPr>
          <p:cNvPr id="40" name="TextBox 39"/>
          <p:cNvSpPr txBox="1"/>
          <p:nvPr/>
        </p:nvSpPr>
        <p:spPr>
          <a:xfrm>
            <a:off x="1703358" y="1832182"/>
            <a:ext cx="528238" cy="523220"/>
          </a:xfrm>
          <a:prstGeom prst="rect">
            <a:avLst/>
          </a:prstGeom>
          <a:noFill/>
        </p:spPr>
        <p:txBody>
          <a:bodyPr wrap="square" rtlCol="0">
            <a:spAutoFit/>
          </a:bodyPr>
          <a:lstStyle/>
          <a:p>
            <a:pPr algn="ctr"/>
            <a:r>
              <a:rPr lang="en-US" sz="2800" b="1" dirty="0">
                <a:latin typeface="+mn-lt"/>
              </a:rPr>
              <a:t>=</a:t>
            </a:r>
          </a:p>
        </p:txBody>
      </p:sp>
      <p:grpSp>
        <p:nvGrpSpPr>
          <p:cNvPr id="2" name="Group 1"/>
          <p:cNvGrpSpPr/>
          <p:nvPr/>
        </p:nvGrpSpPr>
        <p:grpSpPr>
          <a:xfrm>
            <a:off x="4283052" y="2781905"/>
            <a:ext cx="2041026" cy="567254"/>
            <a:chOff x="4283052" y="2781905"/>
            <a:chExt cx="2041026" cy="567254"/>
          </a:xfrm>
        </p:grpSpPr>
        <p:cxnSp>
          <p:nvCxnSpPr>
            <p:cNvPr id="14" name="Straight Arrow Connector 13"/>
            <p:cNvCxnSpPr/>
            <p:nvPr/>
          </p:nvCxnSpPr>
          <p:spPr>
            <a:xfrm>
              <a:off x="4283052" y="2781905"/>
              <a:ext cx="433422" cy="567254"/>
            </a:xfrm>
            <a:prstGeom prst="straightConnector1">
              <a:avLst/>
            </a:prstGeom>
            <a:ln w="28575">
              <a:solidFill>
                <a:srgbClr val="0072A2"/>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a:off x="5912598" y="2781905"/>
              <a:ext cx="411480" cy="567254"/>
            </a:xfrm>
            <a:prstGeom prst="straightConnector1">
              <a:avLst/>
            </a:prstGeom>
            <a:ln w="28575">
              <a:solidFill>
                <a:srgbClr val="0072A2"/>
              </a:solidFill>
              <a:tailEnd type="arrow"/>
            </a:ln>
          </p:spPr>
          <p:style>
            <a:lnRef idx="1">
              <a:schemeClr val="accent1"/>
            </a:lnRef>
            <a:fillRef idx="0">
              <a:schemeClr val="accent1"/>
            </a:fillRef>
            <a:effectRef idx="0">
              <a:schemeClr val="accent1"/>
            </a:effectRef>
            <a:fontRef idx="minor">
              <a:schemeClr val="tx1"/>
            </a:fontRef>
          </p:style>
        </p:cxnSp>
      </p:grpSp>
      <p:sp>
        <p:nvSpPr>
          <p:cNvPr id="45" name="TextBox 44"/>
          <p:cNvSpPr txBox="1"/>
          <p:nvPr/>
        </p:nvSpPr>
        <p:spPr>
          <a:xfrm>
            <a:off x="4493300" y="4281019"/>
            <a:ext cx="4300005" cy="492443"/>
          </a:xfrm>
          <a:prstGeom prst="rect">
            <a:avLst/>
          </a:prstGeom>
          <a:noFill/>
        </p:spPr>
        <p:txBody>
          <a:bodyPr wrap="square" rtlCol="0">
            <a:spAutoFit/>
          </a:bodyPr>
          <a:lstStyle/>
          <a:p>
            <a:pPr algn="ctr"/>
            <a:r>
              <a:rPr lang="en-US" sz="2600" b="1" dirty="0">
                <a:solidFill>
                  <a:srgbClr val="660033"/>
                </a:solidFill>
                <a:latin typeface="+mn-lt"/>
              </a:rPr>
              <a:t>Face amount × </a:t>
            </a:r>
            <a:r>
              <a:rPr lang="en-US" sz="2600" b="1" dirty="0">
                <a:solidFill>
                  <a:srgbClr val="C00000"/>
                </a:solidFill>
                <a:latin typeface="+mn-lt"/>
              </a:rPr>
              <a:t>Stated rate</a:t>
            </a:r>
          </a:p>
        </p:txBody>
      </p:sp>
      <p:cxnSp>
        <p:nvCxnSpPr>
          <p:cNvPr id="46" name="Straight Arrow Connector 45"/>
          <p:cNvCxnSpPr/>
          <p:nvPr/>
        </p:nvCxnSpPr>
        <p:spPr>
          <a:xfrm>
            <a:off x="7671163" y="2795121"/>
            <a:ext cx="0" cy="1533805"/>
          </a:xfrm>
          <a:prstGeom prst="straightConnector1">
            <a:avLst/>
          </a:prstGeom>
          <a:ln w="28575">
            <a:solidFill>
              <a:srgbClr val="660066"/>
            </a:solidFill>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743439" y="4842420"/>
            <a:ext cx="8162781" cy="1692771"/>
          </a:xfrm>
          <a:prstGeom prst="rect">
            <a:avLst/>
          </a:prstGeom>
          <a:noFill/>
        </p:spPr>
        <p:txBody>
          <a:bodyPr wrap="square" rtlCol="0">
            <a:spAutoFit/>
          </a:bodyPr>
          <a:lstStyle/>
          <a:p>
            <a:pPr marL="457200" indent="-457200">
              <a:buFont typeface="Arial" panose="020B0604020202020204" pitchFamily="34" charset="0"/>
              <a:buChar char="•"/>
            </a:pPr>
            <a:r>
              <a:rPr lang="en-US" sz="2600" dirty="0">
                <a:latin typeface="+mn-lt"/>
              </a:rPr>
              <a:t>Bond prices are typically stated in terms of a percentage of face amounts </a:t>
            </a:r>
          </a:p>
          <a:p>
            <a:pPr marL="457200" indent="-457200">
              <a:buFont typeface="Arial" panose="020B0604020202020204" pitchFamily="34" charset="0"/>
              <a:buChar char="•"/>
            </a:pPr>
            <a:r>
              <a:rPr lang="en-US" sz="2600" dirty="0">
                <a:latin typeface="+mn-lt"/>
              </a:rPr>
              <a:t>Example: A price quote of 98 means a $1,000 bond will sell for $980; a bond priced at 101 will sell for $1,010</a:t>
            </a:r>
          </a:p>
        </p:txBody>
      </p:sp>
    </p:spTree>
    <p:custDataLst>
      <p:tags r:id="rId1"/>
    </p:custDataLst>
    <p:extLst>
      <p:ext uri="{BB962C8B-B14F-4D97-AF65-F5344CB8AC3E}">
        <p14:creationId xmlns:p14="http://schemas.microsoft.com/office/powerpoint/2010/main" val="331516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40"/>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500"/>
                                  </p:stCondLst>
                                  <p:childTnLst>
                                    <p:set>
                                      <p:cBhvr>
                                        <p:cTn id="12" dur="1" fill="hold">
                                          <p:stCondLst>
                                            <p:cond delay="0"/>
                                          </p:stCondLst>
                                        </p:cTn>
                                        <p:tgtEl>
                                          <p:spTgt spid="37"/>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grpId="0" nodeType="afterEffect">
                                  <p:stCondLst>
                                    <p:cond delay="550"/>
                                  </p:stCondLst>
                                  <p:childTnLst>
                                    <p:set>
                                      <p:cBhvr>
                                        <p:cTn id="15" dur="1" fill="hold">
                                          <p:stCondLst>
                                            <p:cond delay="0"/>
                                          </p:stCondLst>
                                        </p:cTn>
                                        <p:tgtEl>
                                          <p:spTgt spid="39"/>
                                        </p:tgtEl>
                                        <p:attrNameLst>
                                          <p:attrName>style.visibility</p:attrName>
                                        </p:attrNameLst>
                                      </p:cBhvr>
                                      <p:to>
                                        <p:strVal val="visible"/>
                                      </p:to>
                                    </p:set>
                                  </p:childTnLst>
                                </p:cTn>
                              </p:par>
                            </p:childTnLst>
                          </p:cTn>
                        </p:par>
                        <p:par>
                          <p:cTn id="16" fill="hold">
                            <p:stCondLst>
                              <p:cond delay="1550"/>
                            </p:stCondLst>
                            <p:childTnLst>
                              <p:par>
                                <p:cTn id="17" presetID="1" presetClass="entr" presetSubtype="0" fill="hold" grpId="0" nodeType="afterEffect">
                                  <p:stCondLst>
                                    <p:cond delay="55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up)">
                                      <p:cBhvr>
                                        <p:cTn id="23" dur="500"/>
                                        <p:tgtEl>
                                          <p:spTgt spid="2"/>
                                        </p:tgtEl>
                                      </p:cBhvr>
                                    </p:animEffect>
                                  </p:childTnLst>
                                </p:cTn>
                              </p:par>
                            </p:childTnLst>
                          </p:cTn>
                        </p:par>
                        <p:par>
                          <p:cTn id="24" fill="hold">
                            <p:stCondLst>
                              <p:cond delay="500"/>
                            </p:stCondLst>
                            <p:childTnLst>
                              <p:par>
                                <p:cTn id="25" presetID="1" presetClass="entr" presetSubtype="0" fill="hold" grpId="0" nodeType="afterEffect">
                                  <p:stCondLst>
                                    <p:cond delay="50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wipe(up)">
                                      <p:cBhvr>
                                        <p:cTn id="31" dur="500"/>
                                        <p:tgtEl>
                                          <p:spTgt spid="46"/>
                                        </p:tgtEl>
                                      </p:cBhvr>
                                    </p:animEffect>
                                  </p:childTnLst>
                                </p:cTn>
                              </p:par>
                            </p:childTnLst>
                          </p:cTn>
                        </p:par>
                        <p:par>
                          <p:cTn id="32" fill="hold">
                            <p:stCondLst>
                              <p:cond delay="500"/>
                            </p:stCondLst>
                            <p:childTnLst>
                              <p:par>
                                <p:cTn id="33" presetID="22" presetClass="entr" presetSubtype="4" fill="hold" grpId="0" nodeType="afterEffect">
                                  <p:stCondLst>
                                    <p:cond delay="500"/>
                                  </p:stCondLst>
                                  <p:childTnLst>
                                    <p:set>
                                      <p:cBhvr>
                                        <p:cTn id="34" dur="1" fill="hold">
                                          <p:stCondLst>
                                            <p:cond delay="0"/>
                                          </p:stCondLst>
                                        </p:cTn>
                                        <p:tgtEl>
                                          <p:spTgt spid="45"/>
                                        </p:tgtEl>
                                        <p:attrNameLst>
                                          <p:attrName>style.visibility</p:attrName>
                                        </p:attrNameLst>
                                      </p:cBhvr>
                                      <p:to>
                                        <p:strVal val="visible"/>
                                      </p:to>
                                    </p:set>
                                    <p:animEffect transition="in" filter="wipe(down)">
                                      <p:cBhvr>
                                        <p:cTn id="35" dur="500"/>
                                        <p:tgtEl>
                                          <p:spTgt spid="45"/>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fade">
                                      <p:cBhvr>
                                        <p:cTn id="40" dur="1000"/>
                                        <p:tgtEl>
                                          <p:spTgt spid="47"/>
                                        </p:tgtEl>
                                      </p:cBhvr>
                                    </p:animEffect>
                                    <p:anim calcmode="lin" valueType="num">
                                      <p:cBhvr>
                                        <p:cTn id="41" dur="1000" fill="hold"/>
                                        <p:tgtEl>
                                          <p:spTgt spid="47"/>
                                        </p:tgtEl>
                                        <p:attrNameLst>
                                          <p:attrName>ppt_x</p:attrName>
                                        </p:attrNameLst>
                                      </p:cBhvr>
                                      <p:tavLst>
                                        <p:tav tm="0">
                                          <p:val>
                                            <p:strVal val="#ppt_x"/>
                                          </p:val>
                                        </p:tav>
                                        <p:tav tm="100000">
                                          <p:val>
                                            <p:strVal val="#ppt_x"/>
                                          </p:val>
                                        </p:tav>
                                      </p:tavLst>
                                    </p:anim>
                                    <p:anim calcmode="lin" valueType="num">
                                      <p:cBhvr>
                                        <p:cTn id="42"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6" grpId="0"/>
      <p:bldP spid="37" grpId="0"/>
      <p:bldP spid="38" grpId="0"/>
      <p:bldP spid="39" grpId="0"/>
      <p:bldP spid="40" grpId="0"/>
      <p:bldP spid="45" grpId="0"/>
      <p:bldP spid="4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99"/>
  <p:tag name="ARTICULATE_REFERENCE_ID" val="dfa82678-fc1b-443b-95f2-25222206f9ba"/>
  <p:tag name="ARTICULATE_PROJECT_OPEN" val="1"/>
  <p:tag name="ARTICULATE_REFERENCE_COUNT" val="0"/>
  <p:tag name="ARTICULATE_PLAYER_GLOSSARY_XML" val="&lt;?xml version=&quot;1.0&quot; encoding=&quot;utf-16&quot;?&gt;&lt;glossary xmlns:xsi=&quot;http://www.w3.org/2001/XMLSchema-instance&quot; xmlns:xsd=&quot;http://www.w3.org/2001/XMLSchema&quot;&gt;&lt;terms /&gt;&lt;/glossary&gt;"/>
  <p:tag name="TAG_BACKING_FORM_KEY" val="1379110-\\hurchnwrk451\vimal share\webfix\spiceland_8e\spiceland8e_ch14.pptx"/>
  <p:tag name="ARTICULATE_PRESENTER_VERSION" val="7"/>
  <p:tag name="ARTICULATE_USED_PAGE_ORIENTATION" val="1"/>
  <p:tag name="ARTICULATE_USED_PAGE_SIZE" val="1"/>
</p:tagLst>
</file>

<file path=ppt/tags/tag10.xml><?xml version="1.0" encoding="utf-8"?>
<p:tagLst xmlns:a="http://schemas.openxmlformats.org/drawingml/2006/main" xmlns:r="http://schemas.openxmlformats.org/officeDocument/2006/relationships" xmlns:p="http://schemas.openxmlformats.org/presentationml/2006/main">
  <p:tag name="AUDIO_ID" val="403"/>
  <p:tag name="ORIGINAL_AUDIO_FILEPATH" val="\\172.50.10.4\epub\P16280043_BEC OLCs 2014\WIP\Development\Spiceland_8e\Audios\Ch14\Ch14_Slide 010.mp3"/>
  <p:tag name="ELAPSEDTIME" val="52.04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62"/>
  <p:tag name="ARTICULATE_USED_LAYOUT" val="2"/>
</p:tagLst>
</file>

<file path=ppt/tags/tag11.xml><?xml version="1.0" encoding="utf-8"?>
<p:tagLst xmlns:a="http://schemas.openxmlformats.org/drawingml/2006/main" xmlns:r="http://schemas.openxmlformats.org/officeDocument/2006/relationships" xmlns:p="http://schemas.openxmlformats.org/presentationml/2006/main">
  <p:tag name="AUDIO_ID" val="399"/>
  <p:tag name="ORIGINAL_AUDIO_FILEPATH" val="\\172.50.10.4\epub\P16280043_BEC OLCs 2014\WIP\Development\Spiceland_8e\Audios\Ch14\Ch14_Slide 014.mp3"/>
  <p:tag name="ELAPSEDTIME" val="45.27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04"/>
  <p:tag name="ARTICULATE_USED_LAYOUT" val="2"/>
</p:tagLst>
</file>

<file path=ppt/tags/tag12.xml><?xml version="1.0" encoding="utf-8"?>
<p:tagLst xmlns:a="http://schemas.openxmlformats.org/drawingml/2006/main" xmlns:r="http://schemas.openxmlformats.org/officeDocument/2006/relationships" xmlns:p="http://schemas.openxmlformats.org/presentationml/2006/main">
  <p:tag name="AUDIO_ID" val="409"/>
  <p:tag name="ORIGINAL_AUDIO_FILEPATH" val="\\172.50.10.4\epub\P16280043_BEC OLCs 2014\WIP\Development\Spiceland_8e\Audios\Ch14\Ch14_Slide 016.mp3"/>
  <p:tag name="ELAPSEDTIME" val="182.85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08"/>
  <p:tag name="ARTICULATE_USED_LAYOUT" val="2"/>
</p:tagLst>
</file>

<file path=ppt/tags/tag13.xml><?xml version="1.0" encoding="utf-8"?>
<p:tagLst xmlns:a="http://schemas.openxmlformats.org/drawingml/2006/main" xmlns:r="http://schemas.openxmlformats.org/officeDocument/2006/relationships" xmlns:p="http://schemas.openxmlformats.org/presentationml/2006/main">
  <p:tag name="AUDIO_ID" val="457"/>
  <p:tag name="ORIGINAL_AUDIO_FILEPATH" val="\\172.50.10.4\epub\P16280043_BEC OLCs 2014\WIP\Development\Spiceland_8e\Audios\Ch14\Ch14_Slide 017.mp3"/>
  <p:tag name="ELAPSEDTIME" val="70.50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09"/>
  <p:tag name="ARTICULATE_USED_LAYOUT" val="2"/>
</p:tagLst>
</file>

<file path=ppt/tags/tag14.xml><?xml version="1.0" encoding="utf-8"?>
<p:tagLst xmlns:a="http://schemas.openxmlformats.org/drawingml/2006/main" xmlns:r="http://schemas.openxmlformats.org/officeDocument/2006/relationships" xmlns:p="http://schemas.openxmlformats.org/presentationml/2006/main">
  <p:tag name="AUDIO_ID" val="414"/>
  <p:tag name="ORIGINAL_AUDIO_FILEPATH" val="\\172.50.10.4\epub\P16280043_BEC OLCs 2014\WIP\Development\Spiceland_8e\Audios\Ch14\Ch14_Slide 022.mp3"/>
  <p:tag name="ELAPSEDTIME" val="31.66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13"/>
  <p:tag name="ARTICULATE_USED_LAYOUT" val="2"/>
</p:tagLst>
</file>

<file path=ppt/tags/tag15.xml><?xml version="1.0" encoding="utf-8"?>
<p:tagLst xmlns:a="http://schemas.openxmlformats.org/drawingml/2006/main" xmlns:r="http://schemas.openxmlformats.org/officeDocument/2006/relationships" xmlns:p="http://schemas.openxmlformats.org/presentationml/2006/main">
  <p:tag name="AUDIO_ID" val="415"/>
  <p:tag name="ORIGINAL_AUDIO_FILEPATH" val="\\172.50.10.4\epub\P16280043_BEC OLCs 2014\WIP\Development\Spiceland_8e\Audios\Ch14\Ch14_Slide 023.mp3"/>
  <p:tag name="ELAPSEDTIME" val="41.90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14"/>
  <p:tag name="ARTICULATE_USED_LAYOUT" val="2"/>
</p:tagLst>
</file>

<file path=ppt/tags/tag16.xml><?xml version="1.0" encoding="utf-8"?>
<p:tagLst xmlns:a="http://schemas.openxmlformats.org/drawingml/2006/main" xmlns:r="http://schemas.openxmlformats.org/officeDocument/2006/relationships" xmlns:p="http://schemas.openxmlformats.org/presentationml/2006/main">
  <p:tag name="AUDIO_ID" val="431"/>
  <p:tag name="ORIGINAL_AUDIO_FILEPATH" val="\\172.50.10.4\epub\P16280043_BEC OLCs 2014\WIP\Development\Spiceland_8e\Audios\Ch14\Ch14_Slide 029.mp3"/>
  <p:tag name="ELAPSEDTIME" val="68.08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18"/>
  <p:tag name="ARTICULATE_USED_LAYOUT" val="2"/>
</p:tagLst>
</file>

<file path=ppt/tags/tag17.xml><?xml version="1.0" encoding="utf-8"?>
<p:tagLst xmlns:a="http://schemas.openxmlformats.org/drawingml/2006/main" xmlns:r="http://schemas.openxmlformats.org/officeDocument/2006/relationships" xmlns:p="http://schemas.openxmlformats.org/presentationml/2006/main">
  <p:tag name="AUDIO_ID" val="419"/>
  <p:tag name="ORIGINAL_AUDIO_FILEPATH" val="\\172.50.10.4\epub\P16280043_BEC OLCs 2014\WIP\Development\Spiceland_8e\Audios\Ch14\Ch14_Slide 030.mp3"/>
  <p:tag name="ELAPSEDTIME" val="42.55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31"/>
  <p:tag name="ARTICULATE_USED_LAYOUT" val="2"/>
</p:tagLst>
</file>

<file path=ppt/tags/tag18.xml><?xml version="1.0" encoding="utf-8"?>
<p:tagLst xmlns:a="http://schemas.openxmlformats.org/drawingml/2006/main" xmlns:r="http://schemas.openxmlformats.org/officeDocument/2006/relationships" xmlns:p="http://schemas.openxmlformats.org/presentationml/2006/main">
  <p:tag name="AUDIO_ID" val="451"/>
  <p:tag name="ORIGINAL_AUDIO_FILEPATH" val="\\172.50.10.4\epub\P16280043_BEC OLCs 2014\WIP\Development\Spiceland_8e\Audios\Ch14\Ch14_Slide 032.mp3"/>
  <p:tag name="ELAPSEDTIME" val="50.65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20"/>
  <p:tag name="ARTICULATE_USED_LAYOUT" val="2"/>
</p:tagLst>
</file>

<file path=ppt/tags/tag19.xml><?xml version="1.0" encoding="utf-8"?>
<p:tagLst xmlns:a="http://schemas.openxmlformats.org/drawingml/2006/main" xmlns:r="http://schemas.openxmlformats.org/officeDocument/2006/relationships" xmlns:p="http://schemas.openxmlformats.org/presentationml/2006/main">
  <p:tag name="AUDIO_ID" val="427"/>
  <p:tag name="ORIGINAL_AUDIO_FILEPATH" val="\\172.50.10.4\epub\P16280043_BEC OLCs 2014\WIP\Development\Spiceland_8e\Audios\Ch14\Ch14_Slide 040.mp3"/>
  <p:tag name="ELAPSEDTIME" val="28.32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26"/>
  <p:tag name="ARTICULATE_USED_LAYOUT" val="2"/>
</p:tagLst>
</file>

<file path=ppt/tags/tag2.xml><?xml version="1.0" encoding="utf-8"?>
<p:tagLst xmlns:a="http://schemas.openxmlformats.org/drawingml/2006/main" xmlns:r="http://schemas.openxmlformats.org/officeDocument/2006/relationships" xmlns:p="http://schemas.openxmlformats.org/presentationml/2006/main">
  <p:tag name="AUDIO_ID" val="279"/>
  <p:tag name="ORIGINAL_AUDIO_FILEPATH" val="\\172.50.10.4\epub\P16280043_BEC OLCs 2014\WIP\Development\Spiceland_8e\Audios\Ch14\Ch14_Slide 002.mp3"/>
  <p:tag name="ELAPSEDTIME" val="51.20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266"/>
  <p:tag name="ARTICULATE_USED_LAYOUT" val="2"/>
</p:tagLst>
</file>

<file path=ppt/tags/tag20.xml><?xml version="1.0" encoding="utf-8"?>
<p:tagLst xmlns:a="http://schemas.openxmlformats.org/drawingml/2006/main" xmlns:r="http://schemas.openxmlformats.org/officeDocument/2006/relationships" xmlns:p="http://schemas.openxmlformats.org/presentationml/2006/main">
  <p:tag name="AUDIO_ID" val="452"/>
  <p:tag name="ORIGINAL_AUDIO_FILEPATH" val="\\172.50.10.4\epub\P16280043_BEC OLCs 2014\WIP\Development\Spiceland_8e\Audios\Ch14\Ch14_Slide 041.mp3"/>
  <p:tag name="ELAPSEDTIME" val="41.51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27"/>
  <p:tag name="ARTICULATE_USED_LAYOUT" val="2"/>
</p:tagLst>
</file>

<file path=ppt/tags/tag21.xml><?xml version="1.0" encoding="utf-8"?>
<p:tagLst xmlns:a="http://schemas.openxmlformats.org/drawingml/2006/main" xmlns:r="http://schemas.openxmlformats.org/officeDocument/2006/relationships" xmlns:p="http://schemas.openxmlformats.org/presentationml/2006/main">
  <p:tag name="AUDIO_ID" val="458"/>
  <p:tag name="ORIGINAL_AUDIO_FILEPATH" val="\\172.50.10.4\epub\P16280043_BEC OLCs 2014\WIP\Development\Spiceland_8e\Audios\Ch14\Ch14_Slide 042.mp3"/>
  <p:tag name="ELAPSEDTIME" val="50.78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52"/>
  <p:tag name="ARTICULATE_USED_LAYOUT" val="2"/>
</p:tagLst>
</file>

<file path=ppt/tags/tag22.xml><?xml version="1.0" encoding="utf-8"?>
<p:tagLst xmlns:a="http://schemas.openxmlformats.org/drawingml/2006/main" xmlns:r="http://schemas.openxmlformats.org/officeDocument/2006/relationships" xmlns:p="http://schemas.openxmlformats.org/presentationml/2006/main">
  <p:tag name="AUDIO_ID" val="269"/>
  <p:tag name="ORIGINAL_AUDIO_FILEPATH" val="\\172.50.10.4\epub\P16280043_BEC OLCs 2014\WIP\Development\Spiceland_8e\Audios\Ch14\Ch14_Slide 046.mp3"/>
  <p:tag name="ELAPSEDTIME" val="54.31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30"/>
  <p:tag name="ARTICULATE_USED_LAYOUT" val="2"/>
</p:tagLst>
</file>

<file path=ppt/tags/tag23.xml><?xml version="1.0" encoding="utf-8"?>
<p:tagLst xmlns:a="http://schemas.openxmlformats.org/drawingml/2006/main" xmlns:r="http://schemas.openxmlformats.org/officeDocument/2006/relationships" xmlns:p="http://schemas.openxmlformats.org/presentationml/2006/main">
  <p:tag name="AUDIO_ID" val="270"/>
  <p:tag name="ORIGINAL_AUDIO_FILEPATH" val="\\172.50.10.4\epub\P16280043_BEC OLCs 2014\WIP\Development\Spiceland_8e\Audios\Ch14\Ch14_Slide 051.mp3"/>
  <p:tag name="ELAPSEDTIME" val="173.77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382"/>
  <p:tag name="ARTICULATE_USED_LAYOUT" val="2"/>
</p:tagLst>
</file>

<file path=ppt/tags/tag24.xml><?xml version="1.0" encoding="utf-8"?>
<p:tagLst xmlns:a="http://schemas.openxmlformats.org/drawingml/2006/main" xmlns:r="http://schemas.openxmlformats.org/officeDocument/2006/relationships" xmlns:p="http://schemas.openxmlformats.org/presentationml/2006/main">
  <p:tag name="CHILD_ITEM_TEXT3" val="Return excess of borrowed cost"/>
  <p:tag name="CHILD_ITEM_TEXT5" val="Return less then borrowed cost"/>
</p:tagLst>
</file>

<file path=ppt/tags/tag25.xml><?xml version="1.0" encoding="utf-8"?>
<p:tagLst xmlns:a="http://schemas.openxmlformats.org/drawingml/2006/main" xmlns:r="http://schemas.openxmlformats.org/officeDocument/2006/relationships" xmlns:p="http://schemas.openxmlformats.org/presentationml/2006/main">
  <p:tag name="AUDIO_ID" val="435"/>
  <p:tag name="ORIGINAL_AUDIO_FILEPATH" val="\\172.50.10.4\epub\P16280043_BEC OLCs 2014\WIP\Development\Spiceland_8e\Audios\Ch14\Ch14_Slide 054.mp3"/>
  <p:tag name="ELAPSEDTIME" val="22.91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34"/>
  <p:tag name="ARTICULATE_USED_LAYOUT" val="2"/>
</p:tagLst>
</file>

<file path=ppt/tags/tag26.xml><?xml version="1.0" encoding="utf-8"?>
<p:tagLst xmlns:a="http://schemas.openxmlformats.org/drawingml/2006/main" xmlns:r="http://schemas.openxmlformats.org/officeDocument/2006/relationships" xmlns:p="http://schemas.openxmlformats.org/presentationml/2006/main">
  <p:tag name="AUDIO_ID" val="436"/>
  <p:tag name="ORIGINAL_AUDIO_FILEPATH" val="\\172.50.10.4\epub\P16280043_BEC OLCs 2014\WIP\Development\Spiceland_8e\Audios\reaud0216\Ch14_Slide 55.mp3"/>
  <p:tag name="ELAPSEDTIME" val="34.27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35"/>
  <p:tag name="ARTICULATE_USED_LAYOUT" val="2"/>
</p:tagLst>
</file>

<file path=ppt/tags/tag27.xml><?xml version="1.0" encoding="utf-8"?>
<p:tagLst xmlns:a="http://schemas.openxmlformats.org/drawingml/2006/main" xmlns:r="http://schemas.openxmlformats.org/officeDocument/2006/relationships" xmlns:p="http://schemas.openxmlformats.org/presentationml/2006/main">
  <p:tag name="AUDIO_ID" val="437"/>
  <p:tag name="ORIGINAL_AUDIO_FILEPATH" val="\\172.50.10.4\epub\P16280043_BEC OLCs 2014\WIP\Development\Spiceland_8e\Audios\Ch14\Ch14_Slide 056.mp3"/>
  <p:tag name="ELAPSEDTIME" val="87.46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36"/>
  <p:tag name="ARTICULATE_USED_LAYOUT" val="2"/>
</p:tagLst>
</file>

<file path=ppt/tags/tag28.xml><?xml version="1.0" encoding="utf-8"?>
<p:tagLst xmlns:a="http://schemas.openxmlformats.org/drawingml/2006/main" xmlns:r="http://schemas.openxmlformats.org/officeDocument/2006/relationships" xmlns:p="http://schemas.openxmlformats.org/presentationml/2006/main">
  <p:tag name="AUDIO_ID" val="271"/>
  <p:tag name="ORIGINAL_AUDIO_FILEPATH" val="\\172.50.10.4\epub\P16280043_BEC OLCs 2014\WIP\Development\Spiceland_8e\Audios\Ch14\Ch14_Slide 058.mp3"/>
  <p:tag name="ELAPSEDTIME" val="97.10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38"/>
  <p:tag name="ARTICULATE_USED_LAYOUT" val="2"/>
</p:tagLst>
</file>

<file path=ppt/tags/tag29.xml><?xml version="1.0" encoding="utf-8"?>
<p:tagLst xmlns:a="http://schemas.openxmlformats.org/drawingml/2006/main" xmlns:r="http://schemas.openxmlformats.org/officeDocument/2006/relationships" xmlns:p="http://schemas.openxmlformats.org/presentationml/2006/main">
  <p:tag name="AUDIO_ID" val="389"/>
  <p:tag name="ORIGINAL_AUDIO_FILEPATH" val="\\172.50.10.4\epub\P16280043_BEC OLCs 2014\WIP\Development\Spiceland_8e\Audios\Ch14\Ch14_Slide 061.mp3"/>
  <p:tag name="ELAPSEDTIME" val="79.28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511"/>
  <p:tag name="ARTICULATE_USED_LAYOUT" val="2"/>
</p:tagLst>
</file>

<file path=ppt/tags/tag3.xml><?xml version="1.0" encoding="utf-8"?>
<p:tagLst xmlns:a="http://schemas.openxmlformats.org/drawingml/2006/main" xmlns:r="http://schemas.openxmlformats.org/officeDocument/2006/relationships" xmlns:p="http://schemas.openxmlformats.org/presentationml/2006/main">
  <p:tag name="AUDIO_ID" val="459"/>
  <p:tag name="ORIGINAL_AUDIO_FILEPATH" val="\\172.50.10.4\epub\P16280043_BEC OLCs 2014\WIP\Development\Spiceland_8e\Audios\Ch14\Ch14_Slide 003.mp3"/>
  <p:tag name="ELAPSEDTIME" val="55.62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279"/>
  <p:tag name="ARTICULATE_USED_LAYOUT" val="2"/>
</p:tagLst>
</file>

<file path=ppt/tags/tag30.xml><?xml version="1.0" encoding="utf-8"?>
<p:tagLst xmlns:a="http://schemas.openxmlformats.org/drawingml/2006/main" xmlns:r="http://schemas.openxmlformats.org/officeDocument/2006/relationships" xmlns:p="http://schemas.openxmlformats.org/presentationml/2006/main">
  <p:tag name="AUDIO_ID" val="441"/>
  <p:tag name="ORIGINAL_AUDIO_FILEPATH" val="\\172.50.10.4\epub\P16280043_BEC OLCs 2014\WIP\Development\Spiceland_8e\Audios\reaud0216\Ch14_Slide 63.mp3"/>
  <p:tag name="ELAPSEDTIME" val="30.72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40"/>
  <p:tag name="ARTICULATE_USED_LAYOUT" val="2"/>
</p:tagLst>
</file>

<file path=ppt/tags/tag31.xml><?xml version="1.0" encoding="utf-8"?>
<p:tagLst xmlns:a="http://schemas.openxmlformats.org/drawingml/2006/main" xmlns:r="http://schemas.openxmlformats.org/officeDocument/2006/relationships" xmlns:p="http://schemas.openxmlformats.org/presentationml/2006/main">
  <p:tag name="AUDIO_ID" val="391"/>
  <p:tag name="ORIGINAL_AUDIO_FILEPATH" val="\\172.50.10.4\epub\P16280043_BEC OLCs 2014\WIP\Development\Spiceland_8e\Audios\Ch14\Ch14_Slide 065.mp3"/>
  <p:tag name="ELAPSEDTIME" val="68.52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42"/>
  <p:tag name="ARTICULATE_USED_LAYOUT" val="2"/>
</p:tagLst>
</file>

<file path=ppt/tags/tag32.xml><?xml version="1.0" encoding="utf-8"?>
<p:tagLst xmlns:a="http://schemas.openxmlformats.org/drawingml/2006/main" xmlns:r="http://schemas.openxmlformats.org/officeDocument/2006/relationships" xmlns:p="http://schemas.openxmlformats.org/presentationml/2006/main">
  <p:tag name="AUDIO_ID" val="393"/>
  <p:tag name="ORIGINAL_AUDIO_FILEPATH" val="\\172.50.10.4\epub\P16280043_BEC OLCs 2014\WIP\Development\Spiceland_8e\Audios\Ch14\Ch14_Slide 066.mp3"/>
  <p:tag name="ELAPSEDTIME" val="64.03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391"/>
  <p:tag name="ARTICULATE_USED_LAYOUT" val="2"/>
</p:tagLst>
</file>

<file path=ppt/tags/tag33.xml><?xml version="1.0" encoding="utf-8"?>
<p:tagLst xmlns:a="http://schemas.openxmlformats.org/drawingml/2006/main" xmlns:r="http://schemas.openxmlformats.org/officeDocument/2006/relationships" xmlns:p="http://schemas.openxmlformats.org/presentationml/2006/main">
  <p:tag name="AUDIO_ID" val="466"/>
  <p:tag name="ORIGINAL_AUDIO_FILEPATH" val="\\172.50.10.4\epub\P16280043_BEC OLCs 2014\WIP\Development\Spiceland_8e\Audios\Ch14\Ch14_Slide 069.mp3"/>
  <p:tag name="ELAPSEDTIME" val="62.62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44"/>
  <p:tag name="ARTICULATE_USED_LAYOUT" val="2"/>
</p:tagLst>
</file>

<file path=ppt/tags/tag34.xml><?xml version="1.0" encoding="utf-8"?>
<p:tagLst xmlns:a="http://schemas.openxmlformats.org/drawingml/2006/main" xmlns:r="http://schemas.openxmlformats.org/officeDocument/2006/relationships" xmlns:p="http://schemas.openxmlformats.org/presentationml/2006/main">
  <p:tag name="AUDIO_ID" val="468"/>
  <p:tag name="ORIGINAL_AUDIO_FILEPATH" val="\\172.50.10.4\epub\P16280043_BEC OLCs 2014\WIP\Development\Spiceland_8e\Audios\Ch14\Ch14_Slide 071.mp3"/>
  <p:tag name="ELAPSEDTIME" val="41.51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67"/>
  <p:tag name="ARTICULATE_USED_LAYOUT" val="2"/>
</p:tagLst>
</file>

<file path=ppt/tags/tag35.xml><?xml version="1.0" encoding="utf-8"?>
<p:tagLst xmlns:a="http://schemas.openxmlformats.org/drawingml/2006/main" xmlns:r="http://schemas.openxmlformats.org/officeDocument/2006/relationships" xmlns:p="http://schemas.openxmlformats.org/presentationml/2006/main">
  <p:tag name="AUDIO_ID" val="472"/>
  <p:tag name="ORIGINAL_AUDIO_FILEPATH" val="\\172.50.10.4\epub\P16280043_BEC OLCs 2014\WIP\Development\Spiceland_8e\Audios\Ch14\Ch14_Slide 075.mp3"/>
  <p:tag name="ELAPSEDTIME" val="27.01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71"/>
  <p:tag name="ARTICULATE_USED_LAYOUT" val="2"/>
</p:tagLst>
</file>

<file path=ppt/tags/tag4.xml><?xml version="1.0" encoding="utf-8"?>
<p:tagLst xmlns:a="http://schemas.openxmlformats.org/drawingml/2006/main" xmlns:r="http://schemas.openxmlformats.org/officeDocument/2006/relationships" xmlns:p="http://schemas.openxmlformats.org/presentationml/2006/main">
  <p:tag name="AUDIO_ID" val="369"/>
  <p:tag name="ORIGINAL_AUDIO_FILEPATH" val="\\172.50.10.4\epub\P16280043_BEC OLCs 2014\WIP\Development\Spiceland_8e\Audios\Ch14\Ch14_Slide 004.mp3"/>
  <p:tag name="ELAPSEDTIME" val="31.82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59"/>
  <p:tag name="ARTICULATE_USED_LAYOUT" val="2"/>
</p:tagLst>
</file>

<file path=ppt/tags/tag5.xml><?xml version="1.0" encoding="utf-8"?>
<p:tagLst xmlns:a="http://schemas.openxmlformats.org/drawingml/2006/main" xmlns:r="http://schemas.openxmlformats.org/officeDocument/2006/relationships" xmlns:p="http://schemas.openxmlformats.org/presentationml/2006/main">
  <p:tag name="AUDIO_ID" val="454"/>
  <p:tag name="ORIGINAL_AUDIO_FILEPATH" val="\\172.50.10.4\epub\P16280043_BEC OLCs 2014\WIP\Development\Spiceland_8e\Audios\Ch14\Ch14_Slide 005.mp3"/>
  <p:tag name="ELAPSEDTIME" val="53.16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369"/>
  <p:tag name="ARTICULATE_USED_LAYOUT" val="2"/>
</p:tagLst>
</file>

<file path=ppt/tags/tag6.xml><?xml version="1.0" encoding="utf-8"?>
<p:tagLst xmlns:a="http://schemas.openxmlformats.org/drawingml/2006/main" xmlns:r="http://schemas.openxmlformats.org/officeDocument/2006/relationships" xmlns:p="http://schemas.openxmlformats.org/presentationml/2006/main">
  <p:tag name="AUDIO_ID" val="455"/>
  <p:tag name="ORIGINAL_AUDIO_FILEPATH" val="\\172.50.10.4\epub\P16280043_BEC OLCs 2014\WIP\Development\Spiceland_8e\Audios\Ch14\Ch14_Slide 006.mp3"/>
  <p:tag name="ELAPSEDTIME" val="121.91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54"/>
  <p:tag name="ARTICULATE_USED_LAYOUT" val="2"/>
</p:tagLst>
</file>

<file path=ppt/tags/tag7.xml><?xml version="1.0" encoding="utf-8"?>
<p:tagLst xmlns:a="http://schemas.openxmlformats.org/drawingml/2006/main" xmlns:r="http://schemas.openxmlformats.org/officeDocument/2006/relationships" xmlns:p="http://schemas.openxmlformats.org/presentationml/2006/main">
  <p:tag name="AUDIO_ID" val="371"/>
  <p:tag name="ORIGINAL_AUDIO_FILEPATH" val="\\172.50.10.4\epub\P16280043_BEC OLCs 2014\WIP\Development\Spiceland_8e\Audios\Ch14\Ch14_Slide 007.mp3"/>
  <p:tag name="ELAPSEDTIME" val="32.94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55"/>
  <p:tag name="ARTICULATE_USED_LAYOUT" val="2"/>
</p:tagLst>
</file>

<file path=ppt/tags/tag8.xml><?xml version="1.0" encoding="utf-8"?>
<p:tagLst xmlns:a="http://schemas.openxmlformats.org/drawingml/2006/main" xmlns:r="http://schemas.openxmlformats.org/officeDocument/2006/relationships" xmlns:p="http://schemas.openxmlformats.org/presentationml/2006/main">
  <p:tag name="AUDIO_ID" val="461"/>
  <p:tag name="ORIGINAL_AUDIO_FILEPATH" val="\\172.50.10.4\epub\P16280043_BEC OLCs 2014\WIP\Development\Spiceland_8e\Audios\Ch14\Ch14_Slide 008.mp3"/>
  <p:tag name="ELAPSEDTIME" val="62.38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371"/>
  <p:tag name="ARTICULATE_USED_LAYOUT" val="2"/>
</p:tagLst>
</file>

<file path=ppt/tags/tag9.xml><?xml version="1.0" encoding="utf-8"?>
<p:tagLst xmlns:a="http://schemas.openxmlformats.org/drawingml/2006/main" xmlns:r="http://schemas.openxmlformats.org/officeDocument/2006/relationships" xmlns:p="http://schemas.openxmlformats.org/presentationml/2006/main">
  <p:tag name="AUDIO_ID" val="462"/>
  <p:tag name="ORIGINAL_AUDIO_FILEPATH" val="\\172.50.10.4\epub\P16280043_BEC OLCs 2014\WIP\Development\Spiceland_8e\Audios\Ch14\Ch14_Slide 009.mp3"/>
  <p:tag name="ELAPSEDTIME" val="31.662"/>
  <p:tag name="ARTICULATE_NAV_LEVEL" val="1"/>
  <p:tag name="ARTICULATE_SLIDE_PRESENTER_GUID" val="140b6650-546a-462e-8d67-50727694c48c"/>
  <p:tag name="ARTICULATE_SLIDE_PAUSE" val="0"/>
  <p:tag name="ARTICULATE_LOCK_SLIDE" val="0"/>
  <p:tag name="ARTICULATE_HIDE_SLIDE" val="0"/>
  <p:tag name="ARTICULATE_PLAYER_CONTROL_PREVIOUS" val="True"/>
  <p:tag name="ARTICULATE_PLAYER_CONTROL_NEXT" val="True"/>
  <p:tag name="ARTICULATE_PREV_BUTTON_ID" val="461"/>
  <p:tag name="ARTICULATE_USED_LAYOUT"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38873</TotalTime>
  <Words>8299</Words>
  <Application>Microsoft Office PowerPoint</Application>
  <PresentationFormat>On-screen Show (4:3)</PresentationFormat>
  <Paragraphs>666</Paragraphs>
  <Slides>33</Slides>
  <Notes>33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Adobe Fan Heiti Std B</vt:lpstr>
      <vt:lpstr>Arial</vt:lpstr>
      <vt:lpstr>Calibri</vt:lpstr>
      <vt:lpstr>Calibri Light</vt:lpstr>
      <vt:lpstr>Lucida Grande</vt:lpstr>
      <vt:lpstr>Office Theme</vt:lpstr>
      <vt:lpstr>Nature of Long-Term Debt</vt:lpstr>
      <vt:lpstr>Bonds</vt:lpstr>
      <vt:lpstr>Bond Indenture</vt:lpstr>
      <vt:lpstr>Types of Bonds</vt:lpstr>
      <vt:lpstr>Types of Bonds (continued)</vt:lpstr>
      <vt:lpstr>Recording Bonds at Issuance</vt:lpstr>
      <vt:lpstr>Determining the Selling Price</vt:lpstr>
      <vt:lpstr>Bond Ratings</vt:lpstr>
      <vt:lpstr>Determining the Selling Price (continued)</vt:lpstr>
      <vt:lpstr>Determining Interest: Effective Interest Method</vt:lpstr>
      <vt:lpstr>Amortization Schedule—Discount (continued)</vt:lpstr>
      <vt:lpstr>Zero-Coupon Bonds</vt:lpstr>
      <vt:lpstr>Premium and Discount Amortization Compared</vt:lpstr>
      <vt:lpstr>When Financial Statements Are Prepared Between Interest Dates</vt:lpstr>
      <vt:lpstr>Debt Issue Costs</vt:lpstr>
      <vt:lpstr>Debt Issue Costs (continued)</vt:lpstr>
      <vt:lpstr>Long-Term Notes</vt:lpstr>
      <vt:lpstr>Amortization Schedule—Note</vt:lpstr>
      <vt:lpstr>Installment Notes</vt:lpstr>
      <vt:lpstr>Installment Notes (continued)</vt:lpstr>
      <vt:lpstr>Financial Statement Disclosures</vt:lpstr>
      <vt:lpstr>Decision Makers’ Perspective</vt:lpstr>
      <vt:lpstr>Debt to Equity Ratio</vt:lpstr>
      <vt:lpstr>Rate of Return on Assets</vt:lpstr>
      <vt:lpstr>Rate of Return on Shareholders’ Equity</vt:lpstr>
      <vt:lpstr>Early Extinguishment of Debt</vt:lpstr>
      <vt:lpstr>Convertible Bonds</vt:lpstr>
      <vt:lpstr>When the Conversion Option is Exercised</vt:lpstr>
      <vt:lpstr>Induced Conversion</vt:lpstr>
      <vt:lpstr>Detachable Stock Purchase Warrants</vt:lpstr>
      <vt:lpstr>Liabilities at Fair Value</vt:lpstr>
      <vt:lpstr>Reporting Changes in Fair Value</vt:lpstr>
      <vt:lpstr>Mix and Match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Receivables and Sales</dc:title>
  <dc:creator>G.S. Madhu Chellam</dc:creator>
  <cp:lastModifiedBy>Tara Corthell</cp:lastModifiedBy>
  <cp:revision>2045</cp:revision>
  <dcterms:created xsi:type="dcterms:W3CDTF">2014-12-19T21:08:26Z</dcterms:created>
  <dcterms:modified xsi:type="dcterms:W3CDTF">2019-09-12T20:29:36Z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6B14807C-EC67-47D0-B9CC-AFE44A63D84A</vt:lpwstr>
  </property>
  <property fmtid="{D5CDD505-2E9C-101B-9397-08002B2CF9AE}" pid="3" name="ArticulatePath">
    <vt:lpwstr>Spiceland8e_Ch14</vt:lpwstr>
  </property>
  <property fmtid="{D5CDD505-2E9C-101B-9397-08002B2CF9AE}" pid="4" name="ArticulateProjectVersion">
    <vt:lpwstr>7</vt:lpwstr>
  </property>
  <property fmtid="{D5CDD505-2E9C-101B-9397-08002B2CF9AE}" pid="5" name="ArticulateUseProject">
    <vt:lpwstr>1</vt:lpwstr>
  </property>
  <property fmtid="{D5CDD505-2E9C-101B-9397-08002B2CF9AE}" pid="6" name="ArticulateProjectFull">
    <vt:lpwstr>\\hurchnwrk451\Vimal Share\Webfix\Spiceland_8e\Spiceland8e_Ch14.ppta</vt:lpwstr>
  </property>
</Properties>
</file>